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77" r:id="rId2"/>
    <p:sldId id="339" r:id="rId3"/>
    <p:sldId id="304" r:id="rId4"/>
    <p:sldId id="305" r:id="rId5"/>
    <p:sldId id="336" r:id="rId6"/>
    <p:sldId id="306" r:id="rId7"/>
    <p:sldId id="307" r:id="rId8"/>
    <p:sldId id="308" r:id="rId9"/>
    <p:sldId id="309" r:id="rId10"/>
    <p:sldId id="329" r:id="rId11"/>
    <p:sldId id="311" r:id="rId12"/>
    <p:sldId id="331" r:id="rId13"/>
    <p:sldId id="312" r:id="rId14"/>
    <p:sldId id="313" r:id="rId15"/>
    <p:sldId id="314" r:id="rId16"/>
    <p:sldId id="315" r:id="rId17"/>
    <p:sldId id="332" r:id="rId18"/>
    <p:sldId id="333" r:id="rId19"/>
    <p:sldId id="334" r:id="rId20"/>
    <p:sldId id="316" r:id="rId21"/>
    <p:sldId id="317" r:id="rId22"/>
    <p:sldId id="318" r:id="rId23"/>
    <p:sldId id="319" r:id="rId24"/>
    <p:sldId id="335" r:id="rId25"/>
    <p:sldId id="321" r:id="rId26"/>
    <p:sldId id="322" r:id="rId27"/>
    <p:sldId id="323" r:id="rId28"/>
    <p:sldId id="324" r:id="rId29"/>
    <p:sldId id="325" r:id="rId30"/>
    <p:sldId id="326" r:id="rId31"/>
    <p:sldId id="337" r:id="rId32"/>
    <p:sldId id="327" r:id="rId33"/>
    <p:sldId id="338" r:id="rId34"/>
    <p:sldId id="328" r:id="rId3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A957"/>
    <a:srgbClr val="C9B16F"/>
    <a:srgbClr val="99CCFF"/>
    <a:srgbClr val="FFFFF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4" autoAdjust="0"/>
    <p:restoredTop sz="94676" autoAdjust="0"/>
  </p:normalViewPr>
  <p:slideViewPr>
    <p:cSldViewPr>
      <p:cViewPr varScale="1">
        <p:scale>
          <a:sx n="105" d="100"/>
          <a:sy n="105" d="100"/>
        </p:scale>
        <p:origin x="72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D464C-B31B-4521-81D8-8B7809724F78}" type="datetimeFigureOut">
              <a:rPr lang="ko-KR" altLang="en-US" smtClean="0"/>
              <a:pPr/>
              <a:t>2017-03-28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A36A1-22DF-4D9C-97C8-0BAB8A3A3A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927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gray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85800" y="6400800"/>
            <a:ext cx="1981200" cy="24447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5094288" y="6515100"/>
            <a:ext cx="1839912" cy="244475"/>
          </a:xfrm>
        </p:spPr>
        <p:txBody>
          <a:bodyPr/>
          <a:lstStyle>
            <a:lvl1pPr>
              <a:defRPr b="0" i="1"/>
            </a:lvl1pPr>
          </a:lstStyle>
          <a:p>
            <a:endParaRPr lang="en-US" altLang="ko-KR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28600" y="6400800"/>
            <a:ext cx="381000" cy="24447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592E54E9-F988-4640-B5E3-EC74347315EF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2667000"/>
            <a:ext cx="6400800" cy="942975"/>
          </a:xfrm>
        </p:spPr>
        <p:txBody>
          <a:bodyPr/>
          <a:lstStyle>
            <a:lvl1pPr algn="ctr">
              <a:defRPr sz="4000" b="1" cap="none" spc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ko-KR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2362200"/>
            <a:ext cx="5791200" cy="3048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부제목 스타일 편집</a:t>
            </a:r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www.woori.ac.kr</a:t>
            </a: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015D0FE-FAB6-494B-A119-34BDEE1C18CF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77025" y="503238"/>
            <a:ext cx="2047875" cy="5897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3400" y="503238"/>
            <a:ext cx="5991225" cy="58975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www.woori.ac.kr</a:t>
            </a: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C808F57-D242-48A9-B332-477EAED611F9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0600" y="503238"/>
            <a:ext cx="7086600" cy="48736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533400" y="1295400"/>
            <a:ext cx="8191500" cy="5105400"/>
          </a:xfrm>
        </p:spPr>
        <p:txBody>
          <a:bodyPr/>
          <a:lstStyle/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>
          <a:xfrm>
            <a:off x="5029200" y="6537325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www.woori.ac.kr</a:t>
            </a: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4191000" y="6505575"/>
            <a:ext cx="838200" cy="261938"/>
          </a:xfrm>
        </p:spPr>
        <p:txBody>
          <a:bodyPr/>
          <a:lstStyle>
            <a:lvl1pPr>
              <a:defRPr/>
            </a:lvl1pPr>
          </a:lstStyle>
          <a:p>
            <a:fld id="{8609A945-C277-4850-A80A-0605CCC50A78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>
          <a:xfrm>
            <a:off x="381000" y="6505575"/>
            <a:ext cx="1905000" cy="261938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9592" y="476672"/>
            <a:ext cx="7776864" cy="621506"/>
          </a:xfrm>
        </p:spPr>
        <p:txBody>
          <a:bodyPr/>
          <a:lstStyle>
            <a:lvl1pPr>
              <a:defRPr sz="3600">
                <a:latin typeface="HY얕은샘물M" pitchFamily="18" charset="-127"/>
                <a:ea typeface="HY얕은샘물M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6525" y="1196752"/>
            <a:ext cx="8191500" cy="5328592"/>
          </a:xfrm>
        </p:spPr>
        <p:txBody>
          <a:bodyPr/>
          <a:lstStyle>
            <a:lvl1pPr>
              <a:defRPr sz="2000">
                <a:latin typeface="맑은 고딕" pitchFamily="50" charset="-127"/>
                <a:ea typeface="맑은 고딕" pitchFamily="50" charset="-127"/>
              </a:defRPr>
            </a:lvl1pPr>
            <a:lvl2pPr>
              <a:defRPr sz="1800">
                <a:solidFill>
                  <a:srgbClr val="0070C0"/>
                </a:solidFill>
                <a:latin typeface="HY중고딕" pitchFamily="18" charset="-127"/>
                <a:ea typeface="HY중고딕" pitchFamily="18" charset="-127"/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4191000" y="6603126"/>
            <a:ext cx="838200" cy="261938"/>
          </a:xfrm>
        </p:spPr>
        <p:txBody>
          <a:bodyPr/>
          <a:lstStyle>
            <a:lvl1pPr>
              <a:defRPr/>
            </a:lvl1pPr>
          </a:lstStyle>
          <a:p>
            <a:fld id="{2473D238-DD87-44D5-950F-1780A39DE334}" type="slidenum">
              <a:rPr lang="ko-KR" altLang="en-US"/>
              <a:pPr/>
              <a:t>‹#›</a:t>
            </a:fld>
            <a:endParaRPr lang="en-US" altLang="ko-KR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www.woori.ac.kr</a:t>
            </a: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56DCCA-D801-4D8B-A5E7-10646B4EB894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3400" y="1295400"/>
            <a:ext cx="401955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05350" y="1295400"/>
            <a:ext cx="401955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www.woori.ac.kr</a:t>
            </a: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03796F0-503C-4B9A-91CD-075273AC025F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www.woori.ac.kr</a:t>
            </a:r>
            <a:endParaRPr lang="en-US" altLang="ko-KR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B390379-B883-47B2-A2B3-3B15BDE6A0A0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CB7F4DD-FE61-43A3-B8D5-D9426CA83460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www.woori.ac.kr</a:t>
            </a:r>
            <a:endParaRPr lang="en-US" alt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A903431-CEA0-4BD1-B3BA-48E2A9AE6787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0D7AB77-F3D4-4685-B3B4-3AA6F3EEA30F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www.woori.ac.kr</a:t>
            </a: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3573B80-9A2C-441F-B504-2C07039CC92F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312411" y="1065369"/>
            <a:ext cx="8292037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5029200" y="653732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ea typeface="굴림" charset="-127"/>
              </a:defRPr>
            </a:lvl1pPr>
          </a:lstStyle>
          <a:p>
            <a:endParaRPr lang="en-US" altLang="ko-KR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191000" y="6505575"/>
            <a:ext cx="8382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a typeface="굴림" charset="-127"/>
              </a:defRPr>
            </a:lvl1pPr>
          </a:lstStyle>
          <a:p>
            <a:fld id="{506734CE-B96A-4534-BECB-344B854590E3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803834" y="479488"/>
            <a:ext cx="70866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  <a:endParaRPr lang="en-US" altLang="ko-KR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1298848" y="6505575"/>
            <a:ext cx="1905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ea typeface="굴림" charset="-127"/>
              </a:defRPr>
            </a:lvl1pPr>
          </a:lstStyle>
          <a:p>
            <a:endParaRPr lang="en-US" altLang="ko-KR"/>
          </a:p>
        </p:txBody>
      </p:sp>
      <p:pic>
        <p:nvPicPr>
          <p:cNvPr id="1125" name="Picture 101" descr="arrow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79512" y="404664"/>
            <a:ext cx="609600" cy="609600"/>
          </a:xfrm>
          <a:prstGeom prst="rect">
            <a:avLst/>
          </a:prstGeom>
          <a:noFill/>
        </p:spPr>
      </p:pic>
      <p:pic>
        <p:nvPicPr>
          <p:cNvPr id="86018" name="Picture 2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601075" y="1504578"/>
            <a:ext cx="5429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6453336"/>
            <a:ext cx="630665" cy="40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 userDrawn="1"/>
        </p:nvSpPr>
        <p:spPr>
          <a:xfrm>
            <a:off x="35496" y="6581001"/>
            <a:ext cx="168988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2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단원</a:t>
            </a:r>
            <a:r>
              <a:rPr lang="en-US" altLang="ko-KR" sz="12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03 </a:t>
            </a:r>
            <a:r>
              <a:rPr lang="ko-KR" altLang="en-US" sz="12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연산자와 조건</a:t>
            </a:r>
            <a:endParaRPr lang="ko-KR" altLang="en-US" sz="12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lang="en-US" altLang="ko-KR" sz="3600" b="1" dirty="0" smtClean="0">
          <a:solidFill>
            <a:schemeClr val="tx2"/>
          </a:solidFill>
          <a:latin typeface="HY얕은샘물M" pitchFamily="18" charset="-127"/>
          <a:ea typeface="HY얕은샘물M" pitchFamily="18" charset="-127"/>
          <a:cs typeface="+mj-cs"/>
        </a:defRPr>
      </a:lvl1pPr>
      <a:lvl2pPr algn="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v"/>
        <a:defRPr lang="ko-KR" altLang="en-US" sz="2000" b="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lang="ko-KR" altLang="en-US" sz="1800" baseline="0" dirty="0" smtClean="0">
          <a:solidFill>
            <a:srgbClr val="0070C0"/>
          </a:solidFill>
          <a:latin typeface="HY중고딕" pitchFamily="18" charset="-127"/>
          <a:ea typeface="HY중고딕" pitchFamily="18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sz="1600" b="1" baseline="0">
          <a:solidFill>
            <a:srgbClr val="7030A0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charset="-127"/>
              </a:rPr>
              <a:t>연산자와 조건</a:t>
            </a:r>
            <a:endParaRPr lang="en-US" altLang="ko-KR" dirty="0">
              <a:ea typeface="굴림" charset="-127"/>
            </a:endParaRPr>
          </a:p>
        </p:txBody>
      </p:sp>
      <p:sp>
        <p:nvSpPr>
          <p:cNvPr id="73733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ea typeface="굴림" charset="-127"/>
              </a:rPr>
              <a:t>[ </a:t>
            </a:r>
            <a:r>
              <a:rPr lang="ko-KR" altLang="en-US" sz="1600" dirty="0" smtClean="0">
                <a:ea typeface="굴림" charset="-127"/>
              </a:rPr>
              <a:t>단원 </a:t>
            </a:r>
            <a:r>
              <a:rPr lang="en-US" altLang="ko-KR" sz="1600" dirty="0" smtClean="0">
                <a:ea typeface="굴림" charset="-127"/>
              </a:rPr>
              <a:t>03 ]</a:t>
            </a:r>
            <a:endParaRPr lang="en-US" altLang="ko-KR" sz="1600" dirty="0">
              <a:ea typeface="굴림" charset="-127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gray">
          <a:xfrm>
            <a:off x="1331640" y="4149080"/>
            <a:ext cx="579120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Font typeface="Wingdings" pitchFamily="2" charset="2"/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ko-KR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한국대학교 김 한국 교수</a:t>
            </a:r>
            <a:endParaRPr kumimoji="0" lang="en-US" altLang="ko-KR" sz="22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조건 연산자 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3-3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10</a:t>
            </a:fld>
            <a:endParaRPr lang="en-US" altLang="ko-KR" dirty="0"/>
          </a:p>
        </p:txBody>
      </p:sp>
      <p:pic>
        <p:nvPicPr>
          <p:cNvPr id="7170" name="Picture 2" descr="L:\2013 09 backup\2012 03 16(금) 자바 저술\2013 10 28(월) 절대자바 강의자료 작성\Chapter03\실습예제3-3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7460728" cy="346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40152" y="116632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2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다양한 연산자 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819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논리 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논리 </a:t>
            </a:r>
            <a:r>
              <a:rPr lang="ko-KR" altLang="en-US" dirty="0" smtClean="0"/>
              <a:t>연산자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&amp;&amp;</a:t>
            </a:r>
          </a:p>
          <a:p>
            <a:pPr lvl="2"/>
            <a:r>
              <a:rPr lang="en-US" altLang="ko-KR" dirty="0" smtClean="0"/>
              <a:t>and</a:t>
            </a:r>
          </a:p>
          <a:p>
            <a:pPr lvl="1"/>
            <a:r>
              <a:rPr lang="en-US" altLang="ko-KR" dirty="0" smtClean="0"/>
              <a:t>||</a:t>
            </a:r>
          </a:p>
          <a:p>
            <a:pPr lvl="2"/>
            <a:r>
              <a:rPr lang="en-US" altLang="ko-KR" dirty="0"/>
              <a:t>or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^</a:t>
            </a:r>
          </a:p>
          <a:p>
            <a:pPr lvl="2"/>
            <a:r>
              <a:rPr lang="en-US" altLang="ko-KR" dirty="0" err="1"/>
              <a:t>xor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!</a:t>
            </a:r>
          </a:p>
          <a:p>
            <a:pPr lvl="2"/>
            <a:r>
              <a:rPr lang="en-US" altLang="ko-KR" dirty="0" smtClean="0"/>
              <a:t>not, </a:t>
            </a:r>
            <a:r>
              <a:rPr lang="ko-KR" altLang="en-US" dirty="0" err="1" smtClean="0"/>
              <a:t>단항</a:t>
            </a:r>
            <a:r>
              <a:rPr lang="ko-KR" altLang="en-US" dirty="0" smtClean="0"/>
              <a:t> 연산</a:t>
            </a:r>
            <a:r>
              <a:rPr lang="ko-KR" altLang="en-US" dirty="0"/>
              <a:t>자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err="1" smtClean="0"/>
              <a:t>피연산자는</a:t>
            </a:r>
            <a:r>
              <a:rPr lang="ko-KR" altLang="en-US" dirty="0" smtClean="0"/>
              <a:t> </a:t>
            </a:r>
            <a:r>
              <a:rPr lang="ko-KR" altLang="en-US" dirty="0"/>
              <a:t>반드시 </a:t>
            </a:r>
            <a:r>
              <a:rPr lang="en-US" altLang="ko-KR" dirty="0" err="1"/>
              <a:t>boolean</a:t>
            </a:r>
            <a:r>
              <a:rPr lang="ko-KR" altLang="en-US" dirty="0" smtClean="0"/>
              <a:t>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결과도 </a:t>
            </a:r>
            <a:r>
              <a:rPr lang="en-US" altLang="ko-KR" dirty="0"/>
              <a:t>true </a:t>
            </a:r>
            <a:r>
              <a:rPr lang="ko-KR" altLang="en-US" dirty="0"/>
              <a:t>아니면 </a:t>
            </a:r>
            <a:r>
              <a:rPr lang="en-US" altLang="ko-KR" dirty="0" smtClean="0"/>
              <a:t>false</a:t>
            </a:r>
            <a:endParaRPr lang="en-US" altLang="ko-KR" dirty="0"/>
          </a:p>
          <a:p>
            <a:r>
              <a:rPr lang="ja-JP" altLang="ko-KR" dirty="0"/>
              <a:t>논리연산자</a:t>
            </a:r>
            <a:r>
              <a:rPr lang="en-US" altLang="ko-KR" dirty="0"/>
              <a:t> &amp;&amp;</a:t>
            </a:r>
            <a:r>
              <a:rPr lang="ja-JP" altLang="ko-KR" dirty="0"/>
              <a:t>와</a:t>
            </a:r>
            <a:r>
              <a:rPr lang="en-US" altLang="ko-KR" dirty="0"/>
              <a:t> </a:t>
            </a:r>
            <a:r>
              <a:rPr lang="en-US" altLang="ko-KR" dirty="0" smtClean="0"/>
              <a:t>||</a:t>
            </a:r>
          </a:p>
          <a:p>
            <a:pPr lvl="1"/>
            <a:r>
              <a:rPr lang="ja-JP" altLang="ko-KR" dirty="0" smtClean="0"/>
              <a:t>피</a:t>
            </a:r>
            <a:r>
              <a:rPr lang="ja-JP" altLang="ko-KR" dirty="0"/>
              <a:t>연산자 두 개 중에서 왼쪽 피연산자만으로 전체 결과가 결정된다</a:t>
            </a:r>
            <a:r>
              <a:rPr lang="ja-JP" altLang="ko-KR" dirty="0" smtClean="0"/>
              <a:t>면</a:t>
            </a:r>
            <a:endParaRPr lang="en-US" altLang="ja-JP" dirty="0" smtClean="0"/>
          </a:p>
          <a:p>
            <a:pPr lvl="2"/>
            <a:r>
              <a:rPr lang="ja-JP" altLang="ko-KR" dirty="0" smtClean="0"/>
              <a:t>오</a:t>
            </a:r>
            <a:r>
              <a:rPr lang="ja-JP" altLang="ko-KR" dirty="0"/>
              <a:t>른쪽 피연산자는 평가하지 </a:t>
            </a:r>
            <a:r>
              <a:rPr lang="ja-JP" altLang="ko-KR" dirty="0" smtClean="0"/>
              <a:t>않</a:t>
            </a:r>
            <a:r>
              <a:rPr lang="ko-KR" altLang="en-US" dirty="0" smtClean="0"/>
              <a:t>음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11</a:t>
            </a:fld>
            <a:endParaRPr lang="en-US" altLang="ko-KR" dirty="0"/>
          </a:p>
        </p:txBody>
      </p:sp>
      <p:pic>
        <p:nvPicPr>
          <p:cNvPr id="9219" name="Picture 3" descr="L:\2013 09 backup\2012 03 16(금) 자바 저술\2013 10 28(월) 절대자바 강의자료 작성\Chapter03\표3-6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844824"/>
            <a:ext cx="6327581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40152" y="116632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2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다양한 연산자 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804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논리 연산자 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3-5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12</a:t>
            </a:fld>
            <a:endParaRPr lang="en-US" altLang="ko-KR" dirty="0"/>
          </a:p>
        </p:txBody>
      </p:sp>
      <p:pic>
        <p:nvPicPr>
          <p:cNvPr id="9218" name="Picture 2" descr="L:\2013 09 backup\2012 03 16(금) 자바 저술\2013 10 28(월) 절대자바 강의자료 작성\Chapter03\실습예제3-5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7518994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40152" y="116632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2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다양한 연산자 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675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 논리 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비트 논리 연산자 </a:t>
            </a:r>
            <a:r>
              <a:rPr lang="en-US" altLang="ko-KR" dirty="0"/>
              <a:t>&amp;, |, </a:t>
            </a:r>
            <a:r>
              <a:rPr lang="en-US" altLang="ko-KR" dirty="0" smtClean="0"/>
              <a:t>^, ~</a:t>
            </a:r>
            <a:endParaRPr lang="ko-KR" altLang="en-US" dirty="0"/>
          </a:p>
          <a:p>
            <a:pPr lvl="1"/>
            <a:r>
              <a:rPr lang="ko-KR" altLang="en-US" dirty="0" smtClean="0"/>
              <a:t>비트 </a:t>
            </a:r>
            <a:r>
              <a:rPr lang="ko-KR" altLang="en-US" dirty="0"/>
              <a:t>논리 연산자는 </a:t>
            </a:r>
            <a:r>
              <a:rPr lang="ko-KR" altLang="en-US" dirty="0" err="1"/>
              <a:t>피연산자</a:t>
            </a:r>
            <a:r>
              <a:rPr lang="ko-KR" altLang="en-US" dirty="0"/>
              <a:t> 정수 값을 비트 단위로 </a:t>
            </a:r>
            <a:r>
              <a:rPr lang="ko-KR" altLang="en-US" dirty="0" smtClean="0"/>
              <a:t>논리 </a:t>
            </a:r>
            <a:r>
              <a:rPr lang="ko-KR" altLang="en-US" dirty="0"/>
              <a:t>연산을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결과도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보수 연산자인 </a:t>
            </a:r>
            <a:r>
              <a:rPr lang="en-US" altLang="ko-KR" dirty="0" smtClean="0"/>
              <a:t>~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단항</a:t>
            </a:r>
            <a:r>
              <a:rPr lang="ko-KR" altLang="en-US" dirty="0" smtClean="0"/>
              <a:t> 연산자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en-US" altLang="ko-KR" dirty="0" smtClean="0"/>
              <a:t>3 &amp; 5 </a:t>
            </a:r>
            <a:r>
              <a:rPr lang="ko-KR" altLang="en-US" dirty="0" smtClean="0"/>
              <a:t>연산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13</a:t>
            </a:fld>
            <a:endParaRPr lang="en-US" altLang="ko-KR" dirty="0"/>
          </a:p>
        </p:txBody>
      </p:sp>
      <p:pic>
        <p:nvPicPr>
          <p:cNvPr id="10242" name="Picture 2" descr="L:\2013 09 backup\2012 03 16(금) 자바 저술\2013 10 28(월) 절대자바 강의자료 작성\Chapter03\표3-8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953" y="2722485"/>
            <a:ext cx="5078543" cy="14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L:\2013 09 backup\2012 03 16(금) 자바 저술\2013 10 28(월) 절대자바 강의자료 작성\Chapter03\표3-7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2708920"/>
            <a:ext cx="3672408" cy="14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L:\2013 09 backup\2012 03 16(금) 자바 저술\2013 10 28(월) 절대자바 강의자료 작성\Chapter03\그림3-6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814953"/>
            <a:ext cx="6433741" cy="156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940152" y="116632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2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다양한 연산자 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400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보수 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연산자 </a:t>
            </a:r>
            <a:r>
              <a:rPr lang="en-US" altLang="ko-KR" dirty="0" smtClean="0"/>
              <a:t>~</a:t>
            </a:r>
          </a:p>
          <a:p>
            <a:pPr lvl="1"/>
            <a:r>
              <a:rPr lang="ko-KR" altLang="en-US" dirty="0" err="1" smtClean="0"/>
              <a:t>단항</a:t>
            </a:r>
            <a:r>
              <a:rPr lang="ko-KR" altLang="en-US" dirty="0" smtClean="0"/>
              <a:t> </a:t>
            </a:r>
            <a:r>
              <a:rPr lang="ko-KR" altLang="en-US" dirty="0"/>
              <a:t>연산자로 보수 </a:t>
            </a:r>
            <a:r>
              <a:rPr lang="ko-KR" altLang="en-US" dirty="0" smtClean="0"/>
              <a:t>연산자</a:t>
            </a:r>
            <a:r>
              <a:rPr lang="en-US" altLang="ko-KR" dirty="0" smtClean="0"/>
              <a:t>(unary </a:t>
            </a:r>
            <a:r>
              <a:rPr lang="en-US" altLang="ko-KR" dirty="0"/>
              <a:t>bitwise </a:t>
            </a:r>
            <a:r>
              <a:rPr lang="en-US" altLang="ko-KR" dirty="0" smtClean="0"/>
              <a:t>complement)</a:t>
            </a:r>
          </a:p>
          <a:p>
            <a:pPr lvl="1"/>
            <a:r>
              <a:rPr lang="ko-KR" altLang="en-US" dirty="0" smtClean="0"/>
              <a:t>각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은 </a:t>
            </a:r>
            <a:r>
              <a:rPr lang="en-US" altLang="ko-KR" dirty="0"/>
              <a:t>1</a:t>
            </a:r>
            <a:r>
              <a:rPr lang="ko-KR" altLang="en-US" dirty="0"/>
              <a:t>로</a:t>
            </a:r>
            <a:r>
              <a:rPr lang="en-US" altLang="ko-KR" dirty="0"/>
              <a:t>, 1</a:t>
            </a:r>
            <a:r>
              <a:rPr lang="ko-KR" altLang="en-US" dirty="0"/>
              <a:t>은 </a:t>
            </a:r>
            <a:r>
              <a:rPr lang="en-US" altLang="ko-KR" dirty="0"/>
              <a:t>0</a:t>
            </a:r>
            <a:r>
              <a:rPr lang="ko-KR" altLang="en-US" dirty="0"/>
              <a:t>으로 </a:t>
            </a:r>
            <a:r>
              <a:rPr lang="ko-KR" altLang="en-US" dirty="0" smtClean="0"/>
              <a:t>바꿈</a:t>
            </a:r>
            <a:endParaRPr lang="en-US" altLang="ko-KR" dirty="0" smtClean="0"/>
          </a:p>
          <a:p>
            <a:r>
              <a:rPr lang="ko-KR" altLang="en-US" dirty="0"/>
              <a:t>음수의 비트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/>
              <a:t>의 보수 표현인 </a:t>
            </a:r>
            <a:r>
              <a:rPr lang="en-US" altLang="ko-KR" dirty="0"/>
              <a:t>(</a:t>
            </a:r>
            <a:r>
              <a:rPr lang="ko-KR" altLang="en-US" dirty="0"/>
              <a:t>보수</a:t>
            </a:r>
            <a:r>
              <a:rPr lang="en-US" altLang="ko-KR" dirty="0"/>
              <a:t>+1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즉 </a:t>
            </a:r>
            <a:r>
              <a:rPr lang="en-US" altLang="ko-KR" dirty="0"/>
              <a:t>-1</a:t>
            </a:r>
            <a:r>
              <a:rPr lang="ko-KR" altLang="en-US" dirty="0"/>
              <a:t>은 </a:t>
            </a:r>
            <a:r>
              <a:rPr lang="en-US" altLang="ko-KR" dirty="0"/>
              <a:t>((~1)+1)</a:t>
            </a:r>
            <a:r>
              <a:rPr lang="ko-KR" altLang="en-US" dirty="0"/>
              <a:t>로 비트로 </a:t>
            </a:r>
            <a:r>
              <a:rPr lang="ko-KR" altLang="en-US" dirty="0" smtClean="0"/>
              <a:t>표현하면 </a:t>
            </a:r>
            <a:r>
              <a:rPr lang="en-US" altLang="ko-KR" dirty="0"/>
              <a:t>32</a:t>
            </a:r>
            <a:r>
              <a:rPr lang="ko-KR" altLang="en-US" dirty="0"/>
              <a:t>비트가 모두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14</a:t>
            </a:fld>
            <a:endParaRPr lang="en-US" altLang="ko-KR" dirty="0"/>
          </a:p>
        </p:txBody>
      </p:sp>
      <p:pic>
        <p:nvPicPr>
          <p:cNvPr id="11266" name="Picture 2" descr="L:\2013 09 backup\2012 03 16(금) 자바 저술\2013 10 28(월) 절대자바 강의자료 작성\Chapter03\표3-9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01008"/>
            <a:ext cx="8675862" cy="138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40152" y="116632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2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다양한 연산자 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978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 이동 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비트 이동 </a:t>
            </a:r>
            <a:r>
              <a:rPr lang="ko-KR" altLang="en-US" dirty="0" smtClean="0"/>
              <a:t>연산자</a:t>
            </a:r>
            <a:r>
              <a:rPr lang="en-US" altLang="ko-KR" dirty="0" smtClean="0"/>
              <a:t>(bit </a:t>
            </a:r>
            <a:r>
              <a:rPr lang="en-US" altLang="ko-KR" dirty="0"/>
              <a:t>shift </a:t>
            </a:r>
            <a:r>
              <a:rPr lang="en-US" altLang="ko-KR" dirty="0" smtClean="0"/>
              <a:t>operators)</a:t>
            </a:r>
          </a:p>
          <a:p>
            <a:pPr lvl="1"/>
            <a:r>
              <a:rPr lang="en-US" altLang="ko-KR" dirty="0" smtClean="0"/>
              <a:t>&gt;&gt;, </a:t>
            </a:r>
            <a:r>
              <a:rPr lang="en-US" altLang="ko-KR" dirty="0"/>
              <a:t>&lt;&lt;, &gt;&gt;&gt;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15</a:t>
            </a:fld>
            <a:endParaRPr lang="en-US" altLang="ko-KR" dirty="0"/>
          </a:p>
        </p:txBody>
      </p:sp>
      <p:pic>
        <p:nvPicPr>
          <p:cNvPr id="12290" name="Picture 2" descr="L:\2013 09 backup\2012 03 16(금) 자바 저술\2013 10 28(월) 절대자바 강의자료 작성\Chapter03\표3-1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60848"/>
            <a:ext cx="8512850" cy="158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L:\2013 09 backup\2012 03 16(금) 자바 저술\2013 10 28(월) 절대자바 강의자료 작성\Chapter03\그림3-7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871928"/>
            <a:ext cx="7233355" cy="2653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 bwMode="auto">
          <a:xfrm>
            <a:off x="1259632" y="6237312"/>
            <a:ext cx="180020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0152" y="116632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2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다양한 연산자 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80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 축약 대입 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&lt;&lt;=, &gt;&gt;=, &gt;&gt;&gt;=, &amp;=, |=, ^=</a:t>
            </a:r>
          </a:p>
          <a:p>
            <a:pPr lvl="1"/>
            <a:r>
              <a:rPr lang="ko-KR" altLang="en-US" dirty="0" smtClean="0"/>
              <a:t>산술연산의 축약대입 연산자와 </a:t>
            </a:r>
            <a:r>
              <a:rPr lang="ko-KR" altLang="en-US" dirty="0" err="1" smtClean="0"/>
              <a:t>비스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and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xor</a:t>
            </a:r>
            <a:r>
              <a:rPr lang="ko-KR" altLang="en-US" dirty="0" smtClean="0"/>
              <a:t>의 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연산자 </a:t>
            </a:r>
            <a:r>
              <a:rPr lang="en-US" altLang="ko-KR" dirty="0" smtClean="0"/>
              <a:t>&amp;</a:t>
            </a:r>
            <a:endParaRPr lang="en-US" altLang="ko-KR" dirty="0"/>
          </a:p>
          <a:p>
            <a:pPr lvl="2"/>
            <a:r>
              <a:rPr lang="en-US" altLang="ko-KR" dirty="0" smtClean="0"/>
              <a:t>x &amp; 1 == x</a:t>
            </a:r>
          </a:p>
          <a:p>
            <a:pPr lvl="1"/>
            <a:r>
              <a:rPr lang="ko-KR" altLang="en-US" dirty="0" smtClean="0"/>
              <a:t>연산자</a:t>
            </a:r>
            <a:r>
              <a:rPr lang="en-US" altLang="ko-KR" dirty="0" smtClean="0"/>
              <a:t> ^</a:t>
            </a:r>
          </a:p>
          <a:p>
            <a:pPr lvl="2"/>
            <a:r>
              <a:rPr lang="en-US" altLang="ko-KR" dirty="0"/>
              <a:t>(x ^ y) ^ y == x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16</a:t>
            </a:fld>
            <a:endParaRPr lang="en-US" altLang="ko-KR" dirty="0"/>
          </a:p>
        </p:txBody>
      </p:sp>
      <p:pic>
        <p:nvPicPr>
          <p:cNvPr id="13314" name="Picture 2" descr="L:\2013 09 backup\2012 03 16(금) 자바 저술\2013 10 28(월) 절대자바 강의자료 작성\Chapter03\표3-1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988840"/>
            <a:ext cx="4271054" cy="2520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40152" y="116632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2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다양한 연산자 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314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 축약 대입 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3-8</a:t>
            </a:r>
          </a:p>
          <a:p>
            <a:pPr lvl="1"/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17</a:t>
            </a:fld>
            <a:endParaRPr lang="en-US" altLang="ko-KR" dirty="0"/>
          </a:p>
        </p:txBody>
      </p:sp>
      <p:pic>
        <p:nvPicPr>
          <p:cNvPr id="13315" name="Picture 3" descr="L:\2013 09 backup\2012 03 16(금) 자바 저술\2013 10 28(월) 절대자바 강의자료 작성\Chapter03\실습예제3-8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33" y="1700808"/>
            <a:ext cx="7806507" cy="460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40152" y="116632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2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다양한 연산자 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944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음수의 표현과 비트 마스크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음수는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의 보수로 표현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정수</a:t>
            </a:r>
            <a:r>
              <a:rPr lang="en-US" altLang="ko-KR" dirty="0" smtClean="0"/>
              <a:t> </a:t>
            </a:r>
            <a:r>
              <a:rPr lang="en-US" altLang="ko-KR" dirty="0"/>
              <a:t>x</a:t>
            </a:r>
            <a:r>
              <a:rPr lang="ko-KR" altLang="ko-KR" dirty="0"/>
              <a:t>에서</a:t>
            </a:r>
            <a:r>
              <a:rPr lang="en-US" altLang="ko-KR" dirty="0"/>
              <a:t> (~x + 1)</a:t>
            </a:r>
            <a:r>
              <a:rPr lang="ko-KR" altLang="ko-KR" dirty="0"/>
              <a:t>을</a:t>
            </a:r>
            <a:r>
              <a:rPr lang="en-US" altLang="ko-KR" dirty="0"/>
              <a:t> 2</a:t>
            </a:r>
            <a:r>
              <a:rPr lang="ko-KR" altLang="ko-KR" dirty="0"/>
              <a:t>의 </a:t>
            </a:r>
            <a:r>
              <a:rPr lang="ko-KR" altLang="ko-KR" dirty="0" smtClean="0"/>
              <a:t>보수</a:t>
            </a:r>
            <a:r>
              <a:rPr lang="en-US" altLang="ko-KR" dirty="0" smtClean="0"/>
              <a:t>(2’s complement)</a:t>
            </a:r>
          </a:p>
          <a:p>
            <a:pPr lvl="2"/>
            <a:r>
              <a:rPr lang="ko-KR" altLang="ko-KR" dirty="0" smtClean="0"/>
              <a:t>양의 </a:t>
            </a:r>
            <a:r>
              <a:rPr lang="ko-KR" altLang="ko-KR" dirty="0"/>
              <a:t>정수</a:t>
            </a:r>
            <a:r>
              <a:rPr lang="en-US" altLang="ko-KR" dirty="0"/>
              <a:t> x</a:t>
            </a:r>
            <a:r>
              <a:rPr lang="ko-KR" altLang="ko-KR" dirty="0"/>
              <a:t>에서 음수는</a:t>
            </a:r>
            <a:r>
              <a:rPr lang="en-US" altLang="ko-KR" dirty="0"/>
              <a:t> (~x + 1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ko-KR" dirty="0" smtClean="0"/>
              <a:t>음의 </a:t>
            </a:r>
            <a:r>
              <a:rPr lang="ko-KR" altLang="ko-KR" dirty="0"/>
              <a:t>정수에서 가장 왼쪽 비트는 항상</a:t>
            </a:r>
            <a:r>
              <a:rPr lang="en-US" altLang="ko-KR" dirty="0"/>
              <a:t> </a:t>
            </a:r>
            <a:r>
              <a:rPr lang="en-US" altLang="ko-KR" dirty="0" smtClean="0"/>
              <a:t>1</a:t>
            </a:r>
          </a:p>
          <a:p>
            <a:pPr lvl="2"/>
            <a:r>
              <a:rPr lang="ko-KR" altLang="ko-KR" dirty="0" smtClean="0"/>
              <a:t>이 </a:t>
            </a:r>
            <a:r>
              <a:rPr lang="ko-KR" altLang="ko-KR" dirty="0" err="1"/>
              <a:t>비트를</a:t>
            </a:r>
            <a:r>
              <a:rPr lang="ko-KR" altLang="ko-KR" dirty="0"/>
              <a:t> 부호비트 또는</a:t>
            </a:r>
            <a:r>
              <a:rPr lang="en-US" altLang="ko-KR" dirty="0"/>
              <a:t> </a:t>
            </a:r>
            <a:r>
              <a:rPr lang="en-US" altLang="ko-KR" dirty="0" err="1"/>
              <a:t>MSB</a:t>
            </a:r>
            <a:r>
              <a:rPr lang="en-US" altLang="ko-KR" baseline="30000" dirty="0" err="1"/>
              <a:t>Most</a:t>
            </a:r>
            <a:r>
              <a:rPr lang="en-US" altLang="ko-KR" baseline="30000" dirty="0"/>
              <a:t> Significant Bit</a:t>
            </a:r>
            <a:r>
              <a:rPr lang="ko-KR" altLang="ko-KR" dirty="0"/>
              <a:t>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 </a:t>
            </a:r>
            <a:endParaRPr lang="ko-KR" altLang="ko-KR" dirty="0"/>
          </a:p>
          <a:p>
            <a:r>
              <a:rPr lang="ko-KR" altLang="ko-KR" dirty="0" smtClean="0"/>
              <a:t>비트 마스크</a:t>
            </a:r>
            <a:endParaRPr lang="ko-KR" altLang="ko-KR" dirty="0"/>
          </a:p>
          <a:p>
            <a:pPr lvl="1"/>
            <a:r>
              <a:rPr lang="ja-JP" altLang="ko-KR" dirty="0"/>
              <a:t>정수에서 특정 비트가</a:t>
            </a:r>
            <a:r>
              <a:rPr lang="en-US" altLang="ko-KR" dirty="0"/>
              <a:t> 0</a:t>
            </a:r>
            <a:r>
              <a:rPr lang="ja-JP" altLang="ko-KR" dirty="0"/>
              <a:t>인지</a:t>
            </a:r>
            <a:r>
              <a:rPr lang="en-US" altLang="ko-KR" dirty="0"/>
              <a:t> 1</a:t>
            </a:r>
            <a:r>
              <a:rPr lang="ja-JP" altLang="ko-KR" dirty="0"/>
              <a:t>인지를 확인하려</a:t>
            </a:r>
            <a:r>
              <a:rPr lang="ja-JP" altLang="ko-KR" dirty="0" smtClean="0"/>
              <a:t>면</a:t>
            </a:r>
            <a:endParaRPr lang="en-US" altLang="ja-JP" dirty="0" smtClean="0"/>
          </a:p>
          <a:p>
            <a:pPr lvl="2"/>
            <a:r>
              <a:rPr lang="ja-JP" altLang="ko-KR" dirty="0" smtClean="0"/>
              <a:t>확</a:t>
            </a:r>
            <a:r>
              <a:rPr lang="ja-JP" altLang="ko-KR" dirty="0"/>
              <a:t>인할 비트만</a:t>
            </a:r>
            <a:r>
              <a:rPr lang="en-US" altLang="ko-KR" dirty="0"/>
              <a:t> 1</a:t>
            </a:r>
            <a:r>
              <a:rPr lang="ja-JP" altLang="ko-KR" dirty="0"/>
              <a:t>로 지정된 정수와 비트</a:t>
            </a:r>
            <a:r>
              <a:rPr lang="en-US" altLang="ko-KR" dirty="0"/>
              <a:t> AND</a:t>
            </a:r>
            <a:r>
              <a:rPr lang="ja-JP" altLang="ko-KR" dirty="0"/>
              <a:t>연산을 수행해 그 결과가</a:t>
            </a:r>
            <a:r>
              <a:rPr lang="en-US" altLang="ko-KR" dirty="0"/>
              <a:t> 0</a:t>
            </a:r>
            <a:r>
              <a:rPr lang="ja-JP" altLang="ko-KR" dirty="0"/>
              <a:t>인지</a:t>
            </a:r>
            <a:r>
              <a:rPr lang="en-US" altLang="ko-KR" dirty="0"/>
              <a:t> 0</a:t>
            </a:r>
            <a:r>
              <a:rPr lang="ja-JP" altLang="ko-KR" dirty="0"/>
              <a:t>이 아닌지를 확</a:t>
            </a:r>
            <a:r>
              <a:rPr lang="ja-JP" altLang="ko-KR" dirty="0" smtClean="0"/>
              <a:t>인</a:t>
            </a:r>
            <a:endParaRPr lang="en-US" altLang="ja-JP" dirty="0" smtClean="0"/>
          </a:p>
          <a:p>
            <a:pPr lvl="2"/>
            <a:r>
              <a:rPr lang="ja-JP" altLang="ko-KR" dirty="0" smtClean="0"/>
              <a:t>이 </a:t>
            </a:r>
            <a:r>
              <a:rPr lang="ja-JP" altLang="ko-KR" dirty="0"/>
              <a:t>경우 확인할 비트만 </a:t>
            </a:r>
            <a:r>
              <a:rPr lang="en-US" altLang="ko-KR" dirty="0"/>
              <a:t>1</a:t>
            </a:r>
            <a:r>
              <a:rPr lang="ja-JP" altLang="ko-KR" dirty="0"/>
              <a:t>로 설정된 숫자를 흔히 비트 마스</a:t>
            </a:r>
            <a:r>
              <a:rPr lang="ja-JP" altLang="ko-KR" dirty="0" smtClean="0"/>
              <a:t>크</a:t>
            </a:r>
            <a:r>
              <a:rPr lang="en-US" altLang="ja-JP" dirty="0" smtClean="0"/>
              <a:t>(</a:t>
            </a:r>
            <a:r>
              <a:rPr lang="en-US" altLang="ko-KR" dirty="0" smtClean="0"/>
              <a:t>bitmask)</a:t>
            </a:r>
            <a:r>
              <a:rPr lang="ja-JP" altLang="ko-KR" dirty="0" smtClean="0"/>
              <a:t>라 부</a:t>
            </a:r>
            <a:r>
              <a:rPr lang="ko-KR" altLang="en-US" dirty="0" err="1" smtClean="0"/>
              <a:t>름</a:t>
            </a:r>
            <a:endParaRPr lang="en-US" altLang="ko-KR" dirty="0" smtClean="0"/>
          </a:p>
          <a:p>
            <a:pPr lvl="1"/>
            <a:r>
              <a:rPr lang="ja-JP" altLang="ko-KR" dirty="0" smtClean="0"/>
              <a:t>즉</a:t>
            </a:r>
            <a:r>
              <a:rPr lang="en-US" altLang="ko-KR" dirty="0" smtClean="0"/>
              <a:t> </a:t>
            </a:r>
            <a:r>
              <a:rPr lang="en-US" altLang="ko-KR" dirty="0"/>
              <a:t>5</a:t>
            </a:r>
            <a:r>
              <a:rPr lang="ja-JP" altLang="ko-KR" dirty="0"/>
              <a:t>번째 비트만</a:t>
            </a:r>
            <a:r>
              <a:rPr lang="en-US" altLang="ko-KR" dirty="0"/>
              <a:t> 1</a:t>
            </a:r>
            <a:r>
              <a:rPr lang="ja-JP" altLang="ko-KR" dirty="0"/>
              <a:t>인 비트 마스크</a:t>
            </a:r>
            <a:r>
              <a:rPr lang="ja-JP" altLang="ko-KR" dirty="0" smtClean="0"/>
              <a:t>는</a:t>
            </a:r>
            <a:endParaRPr lang="en-US" altLang="ja-JP" dirty="0" smtClean="0"/>
          </a:p>
          <a:p>
            <a:pPr lvl="2"/>
            <a:r>
              <a:rPr lang="en-US" altLang="ko-KR" dirty="0" smtClean="0"/>
              <a:t> </a:t>
            </a:r>
            <a:r>
              <a:rPr lang="en-US" altLang="ko-KR" dirty="0"/>
              <a:t>1 &lt;&lt; </a:t>
            </a:r>
            <a:r>
              <a:rPr lang="en-US" altLang="ko-KR" dirty="0" smtClean="0"/>
              <a:t>4</a:t>
            </a:r>
          </a:p>
          <a:p>
            <a:pPr lvl="1"/>
            <a:r>
              <a:rPr lang="ja-JP" altLang="ko-KR" dirty="0" smtClean="0"/>
              <a:t>정</a:t>
            </a:r>
            <a:r>
              <a:rPr lang="ja-JP" altLang="ko-KR" dirty="0"/>
              <a:t>수</a:t>
            </a:r>
            <a:r>
              <a:rPr lang="en-US" altLang="ko-KR" dirty="0"/>
              <a:t> x</a:t>
            </a:r>
            <a:r>
              <a:rPr lang="ja-JP" altLang="ko-KR" dirty="0"/>
              <a:t>에서 오른쪽</a:t>
            </a:r>
            <a:r>
              <a:rPr lang="en-US" altLang="ko-KR" dirty="0"/>
              <a:t> n</a:t>
            </a:r>
            <a:r>
              <a:rPr lang="ja-JP" altLang="ko-KR" dirty="0"/>
              <a:t>번째 비트 </a:t>
            </a:r>
            <a:r>
              <a:rPr lang="ja-JP" altLang="ko-KR" dirty="0" smtClean="0"/>
              <a:t>값</a:t>
            </a:r>
            <a:endParaRPr lang="en-US" altLang="ja-JP" dirty="0" smtClean="0"/>
          </a:p>
          <a:p>
            <a:pPr lvl="2"/>
            <a:r>
              <a:rPr lang="ko-KR" altLang="en-US" dirty="0" smtClean="0"/>
              <a:t>연</a:t>
            </a:r>
            <a:r>
              <a:rPr lang="ja-JP" altLang="ko-KR" dirty="0" smtClean="0"/>
              <a:t>산</a:t>
            </a:r>
            <a:r>
              <a:rPr lang="ja-JP" altLang="ko-KR" dirty="0"/>
              <a:t>식</a:t>
            </a:r>
            <a:r>
              <a:rPr lang="en-US" altLang="ko-KR" dirty="0"/>
              <a:t> ((x &amp; (1 &lt;&lt; n-1)) == 0) ? 0 : 1</a:t>
            </a:r>
            <a:r>
              <a:rPr lang="ja-JP" altLang="ko-KR" dirty="0"/>
              <a:t>의 결</a:t>
            </a:r>
            <a:r>
              <a:rPr lang="ja-JP" altLang="ko-KR" dirty="0" smtClean="0"/>
              <a:t>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18</a:t>
            </a:fld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940152" y="116632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2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다양한 연산자 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415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 마스크 예제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6525" y="1124744"/>
            <a:ext cx="8191500" cy="5328592"/>
          </a:xfrm>
        </p:spPr>
        <p:txBody>
          <a:bodyPr/>
          <a:lstStyle/>
          <a:p>
            <a:r>
              <a:rPr lang="en-US" altLang="ko-KR" dirty="0" smtClean="0"/>
              <a:t>3-9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 smtClean="0"/>
              <a:t>1</a:t>
            </a:r>
            <a:r>
              <a:rPr lang="ko-KR" altLang="ko-KR" dirty="0"/>
              <a:t>의 이진수</a:t>
            </a:r>
            <a:r>
              <a:rPr lang="en-US" altLang="ko-KR" dirty="0"/>
              <a:t>: 1 </a:t>
            </a:r>
            <a:endParaRPr lang="ko-KR" altLang="ko-KR" dirty="0"/>
          </a:p>
          <a:p>
            <a:pPr lvl="1"/>
            <a:r>
              <a:rPr lang="en-US" altLang="ko-KR" dirty="0"/>
              <a:t>-1</a:t>
            </a:r>
            <a:r>
              <a:rPr lang="ko-KR" altLang="ko-KR" dirty="0"/>
              <a:t>의 이진수</a:t>
            </a:r>
            <a:r>
              <a:rPr lang="en-US" altLang="ko-KR" dirty="0"/>
              <a:t>: 11111111111111111111111111111111 </a:t>
            </a:r>
            <a:endParaRPr lang="ko-KR" altLang="ko-KR" dirty="0"/>
          </a:p>
          <a:p>
            <a:pPr lvl="1"/>
            <a:r>
              <a:rPr lang="en-US" altLang="ko-KR" dirty="0"/>
              <a:t>-1</a:t>
            </a:r>
            <a:r>
              <a:rPr lang="ko-KR" altLang="ko-KR" dirty="0"/>
              <a:t>의 이진수</a:t>
            </a:r>
            <a:r>
              <a:rPr lang="en-US" altLang="ko-KR" dirty="0"/>
              <a:t>: 11111111111111111111111111111111 </a:t>
            </a:r>
            <a:endParaRPr lang="ko-KR" altLang="ko-KR" dirty="0"/>
          </a:p>
          <a:p>
            <a:pPr lvl="1"/>
            <a:r>
              <a:rPr lang="en-US" altLang="ko-KR" dirty="0"/>
              <a:t>287956</a:t>
            </a:r>
            <a:r>
              <a:rPr lang="ko-KR" altLang="ko-KR" dirty="0"/>
              <a:t>의 이진수</a:t>
            </a:r>
            <a:r>
              <a:rPr lang="en-US" altLang="ko-KR" dirty="0"/>
              <a:t>: 1000110010011010100 </a:t>
            </a:r>
            <a:endParaRPr lang="ko-KR" altLang="ko-KR" dirty="0"/>
          </a:p>
          <a:p>
            <a:pPr lvl="1"/>
            <a:r>
              <a:rPr lang="en-US" altLang="ko-KR" dirty="0"/>
              <a:t>287956</a:t>
            </a:r>
            <a:r>
              <a:rPr lang="ko-KR" altLang="ko-KR" dirty="0"/>
              <a:t>의 오른쪽에서</a:t>
            </a:r>
            <a:r>
              <a:rPr lang="en-US" altLang="ko-KR" dirty="0"/>
              <a:t> 4</a:t>
            </a:r>
            <a:r>
              <a:rPr lang="ko-KR" altLang="ko-KR" dirty="0"/>
              <a:t>번째 비트 값</a:t>
            </a:r>
            <a:r>
              <a:rPr lang="en-US" altLang="ko-KR" dirty="0"/>
              <a:t>: 0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19</a:t>
            </a:fld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1556792"/>
            <a:ext cx="8289449" cy="3234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"/>
              </a:lnSpc>
              <a:spcAft>
                <a:spcPts val="1000"/>
              </a:spcAft>
            </a:pPr>
            <a:r>
              <a:rPr lang="en-US" altLang="ko-KR" sz="1100" b="1" dirty="0" smtClean="0">
                <a:solidFill>
                  <a:srgbClr val="7F0055"/>
                </a:solidFill>
                <a:latin typeface="Consolas"/>
                <a:ea typeface="맑은 고딕"/>
                <a:cs typeface="Georgia"/>
              </a:rPr>
              <a:t>package</a:t>
            </a:r>
            <a:r>
              <a:rPr lang="en-US" altLang="ko-KR" sz="1100" dirty="0" smtClean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operator;</a:t>
            </a:r>
            <a:endParaRPr lang="ko-KR" altLang="ko-KR" sz="1100" dirty="0">
              <a:latin typeface="Georgia"/>
              <a:ea typeface="맑은 고딕"/>
              <a:cs typeface="Georgia"/>
            </a:endParaRPr>
          </a:p>
          <a:p>
            <a:pPr>
              <a:lnSpc>
                <a:spcPts val="500"/>
              </a:lnSpc>
              <a:spcAft>
                <a:spcPts val="1000"/>
              </a:spcAft>
            </a:pPr>
            <a:endParaRPr lang="ko-KR" altLang="ko-KR" sz="1100" dirty="0">
              <a:latin typeface="Georgia"/>
              <a:ea typeface="맑은 고딕"/>
              <a:cs typeface="Georgia"/>
            </a:endParaRPr>
          </a:p>
          <a:p>
            <a:pPr>
              <a:lnSpc>
                <a:spcPts val="500"/>
              </a:lnSpc>
              <a:spcAft>
                <a:spcPts val="1000"/>
              </a:spcAft>
            </a:pPr>
            <a:r>
              <a:rPr lang="en-US" altLang="ko-KR" sz="1100" b="1" dirty="0">
                <a:solidFill>
                  <a:srgbClr val="7F0055"/>
                </a:solidFill>
                <a:latin typeface="Consolas"/>
                <a:ea typeface="맑은 고딕"/>
                <a:cs typeface="Georgia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/>
                <a:ea typeface="맑은 고딕"/>
                <a:cs typeface="Georgia"/>
              </a:rPr>
              <a:t>class</a:t>
            </a: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BitMask</a:t>
            </a: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 {</a:t>
            </a:r>
            <a:endParaRPr lang="ko-KR" altLang="ko-KR" sz="1100" dirty="0">
              <a:latin typeface="Georgia"/>
              <a:ea typeface="맑은 고딕"/>
              <a:cs typeface="Georgia"/>
            </a:endParaRPr>
          </a:p>
          <a:p>
            <a:pPr>
              <a:lnSpc>
                <a:spcPts val="500"/>
              </a:lnSpc>
              <a:spcAft>
                <a:spcPts val="100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	</a:t>
            </a:r>
            <a:r>
              <a:rPr lang="en-US" altLang="ko-KR" sz="1100" b="1" dirty="0">
                <a:solidFill>
                  <a:srgbClr val="7F0055"/>
                </a:solidFill>
                <a:latin typeface="Consolas"/>
                <a:ea typeface="맑은 고딕"/>
                <a:cs typeface="Georgia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/>
                <a:ea typeface="맑은 고딕"/>
                <a:cs typeface="Georgia"/>
              </a:rPr>
              <a:t>static</a:t>
            </a: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/>
                <a:ea typeface="맑은 고딕"/>
                <a:cs typeface="Georgia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 main(String[] </a:t>
            </a:r>
            <a:r>
              <a:rPr lang="en-US" altLang="ko-KR" sz="1100" dirty="0" err="1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args</a:t>
            </a: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) {</a:t>
            </a:r>
            <a:endParaRPr lang="ko-KR" altLang="ko-KR" sz="1100" dirty="0">
              <a:latin typeface="Georgia"/>
              <a:ea typeface="맑은 고딕"/>
              <a:cs typeface="Georgia"/>
            </a:endParaRPr>
          </a:p>
          <a:p>
            <a:pPr>
              <a:lnSpc>
                <a:spcPts val="500"/>
              </a:lnSpc>
              <a:spcAft>
                <a:spcPts val="100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		</a:t>
            </a:r>
            <a:r>
              <a:rPr lang="en-US" altLang="ko-KR" sz="1100" b="1" dirty="0" err="1">
                <a:solidFill>
                  <a:srgbClr val="7F0055"/>
                </a:solidFill>
                <a:latin typeface="Consolas"/>
                <a:ea typeface="맑은 고딕"/>
                <a:cs typeface="Georgia"/>
              </a:rPr>
              <a:t>int</a:t>
            </a: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 plus = 1, minus = -1;</a:t>
            </a:r>
            <a:endParaRPr lang="ko-KR" altLang="ko-KR" sz="1100" dirty="0">
              <a:latin typeface="Georgia"/>
              <a:ea typeface="맑은 고딕"/>
              <a:cs typeface="Georgia"/>
            </a:endParaRPr>
          </a:p>
          <a:p>
            <a:pPr>
              <a:lnSpc>
                <a:spcPts val="500"/>
              </a:lnSpc>
              <a:spcAft>
                <a:spcPts val="100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		</a:t>
            </a:r>
            <a:r>
              <a:rPr lang="en-US" altLang="ko-KR" sz="1100" dirty="0" err="1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System.</a:t>
            </a:r>
            <a:r>
              <a:rPr lang="en-US" altLang="ko-KR" sz="1100" i="1" dirty="0" err="1">
                <a:solidFill>
                  <a:srgbClr val="0000C0"/>
                </a:solidFill>
                <a:latin typeface="Consolas"/>
                <a:ea typeface="맑은 고딕"/>
                <a:cs typeface="Georgia"/>
              </a:rPr>
              <a:t>out</a:t>
            </a:r>
            <a:r>
              <a:rPr lang="en-US" altLang="ko-KR" sz="1100" dirty="0" err="1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.format</a:t>
            </a: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/>
                <a:ea typeface="맑은 고딕"/>
                <a:cs typeface="Georgia"/>
              </a:rPr>
              <a:t>"%</a:t>
            </a:r>
            <a:r>
              <a:rPr lang="en-US" altLang="ko-KR" sz="1100" dirty="0" err="1">
                <a:solidFill>
                  <a:srgbClr val="2A00FF"/>
                </a:solidFill>
                <a:latin typeface="Consolas"/>
                <a:ea typeface="맑은 고딕"/>
                <a:cs typeface="Georgia"/>
              </a:rPr>
              <a:t>d</a:t>
            </a:r>
            <a:r>
              <a:rPr lang="en-US" altLang="ko-KR" sz="1100" dirty="0" err="1">
                <a:solidFill>
                  <a:srgbClr val="2A00FF"/>
                </a:solidFill>
                <a:latin typeface="맑은 고딕"/>
                <a:ea typeface="맑은 고딕"/>
                <a:cs typeface="Consolas"/>
              </a:rPr>
              <a:t>의</a:t>
            </a:r>
            <a:r>
              <a:rPr lang="en-US" altLang="ko-KR" sz="1100" dirty="0">
                <a:solidFill>
                  <a:srgbClr val="2A00FF"/>
                </a:solidFill>
                <a:latin typeface="Consolas"/>
                <a:ea typeface="맑은 고딕"/>
                <a:cs typeface="Georgia"/>
              </a:rPr>
              <a:t> </a:t>
            </a:r>
            <a:r>
              <a:rPr lang="en-US" altLang="ko-KR" sz="1100" dirty="0" err="1">
                <a:solidFill>
                  <a:srgbClr val="2A00FF"/>
                </a:solidFill>
                <a:latin typeface="맑은 고딕"/>
                <a:ea typeface="맑은 고딕"/>
                <a:cs typeface="Consolas"/>
              </a:rPr>
              <a:t>이진수</a:t>
            </a:r>
            <a:r>
              <a:rPr lang="en-US" altLang="ko-KR" sz="1100" dirty="0">
                <a:solidFill>
                  <a:srgbClr val="2A00FF"/>
                </a:solidFill>
                <a:latin typeface="Consolas"/>
                <a:ea typeface="맑은 고딕"/>
                <a:cs typeface="Georgia"/>
              </a:rPr>
              <a:t>: %s %n"</a:t>
            </a: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, plus, </a:t>
            </a:r>
            <a:r>
              <a:rPr lang="en-US" altLang="ko-KR" sz="1100" dirty="0" err="1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Integer.</a:t>
            </a:r>
            <a:r>
              <a:rPr lang="en-US" altLang="ko-KR" sz="1100" i="1" dirty="0" err="1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toBinaryString</a:t>
            </a: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(plus));</a:t>
            </a:r>
            <a:endParaRPr lang="ko-KR" altLang="ko-KR" sz="1100" dirty="0">
              <a:latin typeface="Georgia"/>
              <a:ea typeface="맑은 고딕"/>
              <a:cs typeface="Georgia"/>
            </a:endParaRPr>
          </a:p>
          <a:p>
            <a:pPr>
              <a:lnSpc>
                <a:spcPts val="500"/>
              </a:lnSpc>
              <a:spcAft>
                <a:spcPts val="100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		</a:t>
            </a:r>
            <a:r>
              <a:rPr lang="en-US" altLang="ko-KR" sz="1100" dirty="0" err="1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System.</a:t>
            </a:r>
            <a:r>
              <a:rPr lang="en-US" altLang="ko-KR" sz="1100" i="1" dirty="0" err="1">
                <a:solidFill>
                  <a:srgbClr val="0000C0"/>
                </a:solidFill>
                <a:latin typeface="Consolas"/>
                <a:ea typeface="맑은 고딕"/>
                <a:cs typeface="Georgia"/>
              </a:rPr>
              <a:t>out</a:t>
            </a:r>
            <a:r>
              <a:rPr lang="en-US" altLang="ko-KR" sz="1100" dirty="0" err="1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.format</a:t>
            </a: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/>
                <a:ea typeface="맑은 고딕"/>
                <a:cs typeface="Georgia"/>
              </a:rPr>
              <a:t>"%</a:t>
            </a:r>
            <a:r>
              <a:rPr lang="en-US" altLang="ko-KR" sz="1100" dirty="0" err="1">
                <a:solidFill>
                  <a:srgbClr val="2A00FF"/>
                </a:solidFill>
                <a:latin typeface="Consolas"/>
                <a:ea typeface="맑은 고딕"/>
                <a:cs typeface="Georgia"/>
              </a:rPr>
              <a:t>d</a:t>
            </a:r>
            <a:r>
              <a:rPr lang="en-US" altLang="ko-KR" sz="1100" dirty="0" err="1">
                <a:solidFill>
                  <a:srgbClr val="2A00FF"/>
                </a:solidFill>
                <a:latin typeface="맑은 고딕"/>
                <a:ea typeface="맑은 고딕"/>
                <a:cs typeface="Consolas"/>
              </a:rPr>
              <a:t>의</a:t>
            </a:r>
            <a:r>
              <a:rPr lang="en-US" altLang="ko-KR" sz="1100" dirty="0">
                <a:solidFill>
                  <a:srgbClr val="2A00FF"/>
                </a:solidFill>
                <a:latin typeface="Consolas"/>
                <a:ea typeface="맑은 고딕"/>
                <a:cs typeface="Georgia"/>
              </a:rPr>
              <a:t> </a:t>
            </a:r>
            <a:r>
              <a:rPr lang="en-US" altLang="ko-KR" sz="1100" dirty="0" err="1">
                <a:solidFill>
                  <a:srgbClr val="2A00FF"/>
                </a:solidFill>
                <a:latin typeface="맑은 고딕"/>
                <a:ea typeface="맑은 고딕"/>
                <a:cs typeface="Consolas"/>
              </a:rPr>
              <a:t>이진수</a:t>
            </a:r>
            <a:r>
              <a:rPr lang="en-US" altLang="ko-KR" sz="1100" dirty="0">
                <a:solidFill>
                  <a:srgbClr val="2A00FF"/>
                </a:solidFill>
                <a:latin typeface="Consolas"/>
                <a:ea typeface="맑은 고딕"/>
                <a:cs typeface="Georgia"/>
              </a:rPr>
              <a:t>: %s %n"</a:t>
            </a: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, minus, </a:t>
            </a:r>
            <a:r>
              <a:rPr lang="en-US" altLang="ko-KR" sz="1100" dirty="0" err="1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Integer.</a:t>
            </a:r>
            <a:r>
              <a:rPr lang="en-US" altLang="ko-KR" sz="1100" i="1" dirty="0" err="1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toBinaryString</a:t>
            </a: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(minus));</a:t>
            </a:r>
            <a:endParaRPr lang="ko-KR" altLang="ko-KR" sz="1100" dirty="0">
              <a:latin typeface="Georgia"/>
              <a:ea typeface="맑은 고딕"/>
              <a:cs typeface="Georgia"/>
            </a:endParaRPr>
          </a:p>
          <a:p>
            <a:pPr>
              <a:lnSpc>
                <a:spcPts val="500"/>
              </a:lnSpc>
              <a:spcAft>
                <a:spcPts val="100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		</a:t>
            </a:r>
            <a:r>
              <a:rPr lang="en-US" altLang="ko-KR" sz="1100" dirty="0" err="1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System.</a:t>
            </a:r>
            <a:r>
              <a:rPr lang="en-US" altLang="ko-KR" sz="1100" i="1" dirty="0" err="1">
                <a:solidFill>
                  <a:srgbClr val="0000C0"/>
                </a:solidFill>
                <a:latin typeface="Consolas"/>
                <a:ea typeface="맑은 고딕"/>
                <a:cs typeface="Georgia"/>
              </a:rPr>
              <a:t>out</a:t>
            </a:r>
            <a:r>
              <a:rPr lang="en-US" altLang="ko-KR" sz="1100" dirty="0" err="1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.format</a:t>
            </a: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/>
                <a:ea typeface="맑은 고딕"/>
                <a:cs typeface="Georgia"/>
              </a:rPr>
              <a:t>"%</a:t>
            </a:r>
            <a:r>
              <a:rPr lang="en-US" altLang="ko-KR" sz="1100" dirty="0" err="1">
                <a:solidFill>
                  <a:srgbClr val="2A00FF"/>
                </a:solidFill>
                <a:latin typeface="Consolas"/>
                <a:ea typeface="맑은 고딕"/>
                <a:cs typeface="Georgia"/>
              </a:rPr>
              <a:t>d</a:t>
            </a:r>
            <a:r>
              <a:rPr lang="en-US" altLang="ko-KR" sz="1100" dirty="0" err="1">
                <a:solidFill>
                  <a:srgbClr val="2A00FF"/>
                </a:solidFill>
                <a:latin typeface="맑은 고딕"/>
                <a:ea typeface="맑은 고딕"/>
                <a:cs typeface="Consolas"/>
              </a:rPr>
              <a:t>의</a:t>
            </a:r>
            <a:r>
              <a:rPr lang="en-US" altLang="ko-KR" sz="1100" dirty="0">
                <a:solidFill>
                  <a:srgbClr val="2A00FF"/>
                </a:solidFill>
                <a:latin typeface="Consolas"/>
                <a:ea typeface="맑은 고딕"/>
                <a:cs typeface="Georgia"/>
              </a:rPr>
              <a:t> </a:t>
            </a:r>
            <a:r>
              <a:rPr lang="en-US" altLang="ko-KR" sz="1100" dirty="0" err="1">
                <a:solidFill>
                  <a:srgbClr val="2A00FF"/>
                </a:solidFill>
                <a:latin typeface="맑은 고딕"/>
                <a:ea typeface="맑은 고딕"/>
                <a:cs typeface="Consolas"/>
              </a:rPr>
              <a:t>이진수</a:t>
            </a:r>
            <a:r>
              <a:rPr lang="en-US" altLang="ko-KR" sz="1100" dirty="0">
                <a:solidFill>
                  <a:srgbClr val="2A00FF"/>
                </a:solidFill>
                <a:latin typeface="Consolas"/>
                <a:ea typeface="맑은 고딕"/>
                <a:cs typeface="Georgia"/>
              </a:rPr>
              <a:t>: %s %n"</a:t>
            </a: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, ~plus + 1, </a:t>
            </a:r>
            <a:r>
              <a:rPr lang="en-US" altLang="ko-KR" sz="1100" dirty="0" err="1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Integer.</a:t>
            </a:r>
            <a:r>
              <a:rPr lang="en-US" altLang="ko-KR" sz="1100" i="1" dirty="0" err="1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toBinaryString</a:t>
            </a: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(minus));</a:t>
            </a:r>
            <a:endParaRPr lang="ko-KR" altLang="ko-KR" sz="1100" dirty="0">
              <a:latin typeface="Georgia"/>
              <a:ea typeface="맑은 고딕"/>
              <a:cs typeface="Georgia"/>
            </a:endParaRPr>
          </a:p>
          <a:p>
            <a:pPr>
              <a:lnSpc>
                <a:spcPts val="500"/>
              </a:lnSpc>
              <a:spcAft>
                <a:spcPts val="100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		</a:t>
            </a:r>
            <a:endParaRPr lang="ko-KR" altLang="ko-KR" sz="1100" dirty="0">
              <a:latin typeface="Georgia"/>
              <a:ea typeface="맑은 고딕"/>
              <a:cs typeface="Georgia"/>
            </a:endParaRPr>
          </a:p>
          <a:p>
            <a:pPr>
              <a:lnSpc>
                <a:spcPts val="500"/>
              </a:lnSpc>
              <a:spcAft>
                <a:spcPts val="100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		</a:t>
            </a:r>
            <a:r>
              <a:rPr lang="en-US" altLang="ko-KR" sz="1100" b="1" dirty="0" err="1">
                <a:solidFill>
                  <a:srgbClr val="7F0055"/>
                </a:solidFill>
                <a:latin typeface="Consolas"/>
                <a:ea typeface="맑은 고딕"/>
                <a:cs typeface="Georgia"/>
              </a:rPr>
              <a:t>int</a:t>
            </a: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 x = 287956;</a:t>
            </a:r>
            <a:endParaRPr lang="ko-KR" altLang="ko-KR" sz="1100" dirty="0">
              <a:latin typeface="Georgia"/>
              <a:ea typeface="맑은 고딕"/>
              <a:cs typeface="Georgia"/>
            </a:endParaRPr>
          </a:p>
          <a:p>
            <a:pPr>
              <a:lnSpc>
                <a:spcPts val="500"/>
              </a:lnSpc>
              <a:spcAft>
                <a:spcPts val="100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		</a:t>
            </a:r>
            <a:r>
              <a:rPr lang="en-US" altLang="ko-KR" sz="1100" dirty="0" err="1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System.</a:t>
            </a:r>
            <a:r>
              <a:rPr lang="en-US" altLang="ko-KR" sz="1100" i="1" dirty="0" err="1">
                <a:solidFill>
                  <a:srgbClr val="0000C0"/>
                </a:solidFill>
                <a:latin typeface="Consolas"/>
                <a:ea typeface="맑은 고딕"/>
                <a:cs typeface="Georgia"/>
              </a:rPr>
              <a:t>out</a:t>
            </a:r>
            <a:r>
              <a:rPr lang="en-US" altLang="ko-KR" sz="1100" dirty="0" err="1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.format</a:t>
            </a: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/>
                <a:ea typeface="맑은 고딕"/>
                <a:cs typeface="Georgia"/>
              </a:rPr>
              <a:t>"%</a:t>
            </a:r>
            <a:r>
              <a:rPr lang="en-US" altLang="ko-KR" sz="1100" dirty="0" err="1">
                <a:solidFill>
                  <a:srgbClr val="2A00FF"/>
                </a:solidFill>
                <a:latin typeface="Consolas"/>
                <a:ea typeface="맑은 고딕"/>
                <a:cs typeface="Georgia"/>
              </a:rPr>
              <a:t>d</a:t>
            </a:r>
            <a:r>
              <a:rPr lang="en-US" altLang="ko-KR" sz="1100" dirty="0" err="1">
                <a:solidFill>
                  <a:srgbClr val="2A00FF"/>
                </a:solidFill>
                <a:latin typeface="맑은 고딕"/>
                <a:ea typeface="맑은 고딕"/>
                <a:cs typeface="Consolas"/>
              </a:rPr>
              <a:t>의</a:t>
            </a:r>
            <a:r>
              <a:rPr lang="en-US" altLang="ko-KR" sz="1100" dirty="0">
                <a:solidFill>
                  <a:srgbClr val="2A00FF"/>
                </a:solidFill>
                <a:latin typeface="Consolas"/>
                <a:ea typeface="맑은 고딕"/>
                <a:cs typeface="Georgia"/>
              </a:rPr>
              <a:t> </a:t>
            </a:r>
            <a:r>
              <a:rPr lang="en-US" altLang="ko-KR" sz="1100" dirty="0">
                <a:solidFill>
                  <a:srgbClr val="2A00FF"/>
                </a:solidFill>
                <a:latin typeface="맑은 고딕"/>
                <a:ea typeface="맑은 고딕"/>
                <a:cs typeface="Consolas"/>
              </a:rPr>
              <a:t>이</a:t>
            </a:r>
            <a:r>
              <a:rPr lang="en-US" altLang="ko-KR" sz="1100" dirty="0">
                <a:solidFill>
                  <a:srgbClr val="2A00FF"/>
                </a:solidFill>
                <a:latin typeface="Consolas"/>
                <a:ea typeface="맑은 고딕"/>
                <a:cs typeface="Georgia"/>
              </a:rPr>
              <a:t>0</a:t>
            </a:r>
            <a:r>
              <a:rPr lang="en-US" altLang="ko-KR" sz="1100" dirty="0">
                <a:solidFill>
                  <a:srgbClr val="2A00FF"/>
                </a:solidFill>
                <a:latin typeface="맑은 고딕"/>
                <a:ea typeface="맑은 고딕"/>
                <a:cs typeface="Consolas"/>
              </a:rPr>
              <a:t>진수</a:t>
            </a:r>
            <a:r>
              <a:rPr lang="en-US" altLang="ko-KR" sz="1100" dirty="0">
                <a:solidFill>
                  <a:srgbClr val="2A00FF"/>
                </a:solidFill>
                <a:latin typeface="Consolas"/>
                <a:ea typeface="맑은 고딕"/>
                <a:cs typeface="Georgia"/>
              </a:rPr>
              <a:t>: %s %n"</a:t>
            </a: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, x, </a:t>
            </a:r>
            <a:r>
              <a:rPr lang="en-US" altLang="ko-KR" sz="1100" dirty="0" err="1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Integer.</a:t>
            </a:r>
            <a:r>
              <a:rPr lang="en-US" altLang="ko-KR" sz="1100" i="1" dirty="0" err="1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toBinaryString</a:t>
            </a: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(x));</a:t>
            </a:r>
            <a:endParaRPr lang="ko-KR" altLang="ko-KR" sz="1100" dirty="0">
              <a:latin typeface="Georgia"/>
              <a:ea typeface="맑은 고딕"/>
              <a:cs typeface="Georgia"/>
            </a:endParaRPr>
          </a:p>
          <a:p>
            <a:pPr>
              <a:lnSpc>
                <a:spcPts val="500"/>
              </a:lnSpc>
              <a:spcAft>
                <a:spcPts val="100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		</a:t>
            </a:r>
            <a:r>
              <a:rPr lang="en-US" altLang="ko-KR" sz="1100" b="1" dirty="0" err="1">
                <a:solidFill>
                  <a:srgbClr val="7F0055"/>
                </a:solidFill>
                <a:latin typeface="Consolas"/>
                <a:ea typeface="맑은 고딕"/>
                <a:cs typeface="Georgia"/>
              </a:rPr>
              <a:t>int</a:t>
            </a: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num</a:t>
            </a: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 = 4; 			</a:t>
            </a:r>
            <a:r>
              <a:rPr lang="en-US" altLang="ko-KR" sz="1100" dirty="0">
                <a:solidFill>
                  <a:srgbClr val="3F7F5F"/>
                </a:solidFill>
                <a:latin typeface="Consolas"/>
                <a:ea typeface="맑은 고딕"/>
                <a:cs typeface="Georgia"/>
              </a:rPr>
              <a:t>//4</a:t>
            </a:r>
            <a:r>
              <a:rPr lang="ko-KR" altLang="ko-KR" sz="1100" dirty="0">
                <a:solidFill>
                  <a:srgbClr val="3F7F5F"/>
                </a:solidFill>
                <a:latin typeface="Consolas"/>
                <a:ea typeface="맑은 고딕"/>
                <a:cs typeface="Consolas"/>
              </a:rPr>
              <a:t>번째</a:t>
            </a:r>
            <a:r>
              <a:rPr lang="ko-KR" altLang="ko-KR" sz="1100" dirty="0">
                <a:solidFill>
                  <a:srgbClr val="3F7F5F"/>
                </a:solidFill>
                <a:latin typeface="Georgia"/>
                <a:ea typeface="Consolas"/>
                <a:cs typeface="Georgia"/>
              </a:rPr>
              <a:t> </a:t>
            </a:r>
            <a:r>
              <a:rPr lang="ko-KR" altLang="ko-KR" sz="1100" dirty="0">
                <a:solidFill>
                  <a:srgbClr val="3F7F5F"/>
                </a:solidFill>
                <a:latin typeface="Consolas"/>
                <a:ea typeface="맑은 고딕"/>
                <a:cs typeface="Consolas"/>
              </a:rPr>
              <a:t>비트</a:t>
            </a:r>
            <a:r>
              <a:rPr lang="ko-KR" altLang="ko-KR" sz="1100" dirty="0">
                <a:solidFill>
                  <a:srgbClr val="3F7F5F"/>
                </a:solidFill>
                <a:latin typeface="Georgia"/>
                <a:ea typeface="Consolas"/>
                <a:cs typeface="Georgia"/>
              </a:rPr>
              <a:t> </a:t>
            </a:r>
            <a:r>
              <a:rPr lang="ko-KR" altLang="ko-KR" sz="1100" dirty="0">
                <a:solidFill>
                  <a:srgbClr val="3F7F5F"/>
                </a:solidFill>
                <a:latin typeface="Consolas"/>
                <a:ea typeface="맑은 고딕"/>
                <a:cs typeface="Consolas"/>
              </a:rPr>
              <a:t>값을</a:t>
            </a:r>
            <a:r>
              <a:rPr lang="ko-KR" altLang="ko-KR" sz="1100" dirty="0">
                <a:solidFill>
                  <a:srgbClr val="3F7F5F"/>
                </a:solidFill>
                <a:latin typeface="Georgia"/>
                <a:ea typeface="Consolas"/>
                <a:cs typeface="Georgia"/>
              </a:rPr>
              <a:t> </a:t>
            </a:r>
            <a:r>
              <a:rPr lang="ko-KR" altLang="ko-KR" sz="1100" dirty="0">
                <a:solidFill>
                  <a:srgbClr val="3F7F5F"/>
                </a:solidFill>
                <a:latin typeface="Consolas"/>
                <a:ea typeface="맑은 고딕"/>
                <a:cs typeface="Consolas"/>
              </a:rPr>
              <a:t>알아내기</a:t>
            </a:r>
            <a:endParaRPr lang="ko-KR" altLang="ko-KR" sz="1100" dirty="0">
              <a:latin typeface="Georgia"/>
              <a:ea typeface="맑은 고딕"/>
              <a:cs typeface="Georgia"/>
            </a:endParaRPr>
          </a:p>
          <a:p>
            <a:pPr>
              <a:lnSpc>
                <a:spcPts val="500"/>
              </a:lnSpc>
              <a:spcAft>
                <a:spcPts val="100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		</a:t>
            </a:r>
            <a:r>
              <a:rPr lang="en-US" altLang="ko-KR" sz="1100" b="1" dirty="0" err="1">
                <a:solidFill>
                  <a:srgbClr val="7F0055"/>
                </a:solidFill>
                <a:latin typeface="Consolas"/>
                <a:ea typeface="맑은 고딕"/>
                <a:cs typeface="Georgia"/>
              </a:rPr>
              <a:t>int</a:t>
            </a: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 mask = 1 &lt;&lt; num-1;	</a:t>
            </a:r>
            <a:r>
              <a:rPr lang="en-US" altLang="ko-KR" sz="1100" dirty="0">
                <a:solidFill>
                  <a:srgbClr val="3F7F5F"/>
                </a:solidFill>
                <a:latin typeface="Consolas"/>
                <a:ea typeface="맑은 고딕"/>
                <a:cs typeface="Georgia"/>
              </a:rPr>
              <a:t>//4</a:t>
            </a:r>
            <a:r>
              <a:rPr lang="en-US" altLang="ko-KR" sz="1100" dirty="0">
                <a:solidFill>
                  <a:srgbClr val="3F7F5F"/>
                </a:solidFill>
                <a:latin typeface="맑은 고딕"/>
                <a:ea typeface="맑은 고딕"/>
                <a:cs typeface="Consolas"/>
              </a:rPr>
              <a:t>번째</a:t>
            </a:r>
            <a:r>
              <a:rPr lang="en-US" altLang="ko-KR" sz="1100" dirty="0">
                <a:solidFill>
                  <a:srgbClr val="3F7F5F"/>
                </a:solidFill>
                <a:latin typeface="Consolas"/>
                <a:ea typeface="맑은 고딕"/>
                <a:cs typeface="Georgia"/>
              </a:rPr>
              <a:t> </a:t>
            </a:r>
            <a:r>
              <a:rPr lang="en-US" altLang="ko-KR" sz="1100" dirty="0" err="1">
                <a:solidFill>
                  <a:srgbClr val="3F7F5F"/>
                </a:solidFill>
                <a:latin typeface="맑은 고딕"/>
                <a:ea typeface="맑은 고딕"/>
                <a:cs typeface="Consolas"/>
              </a:rPr>
              <a:t>비트만</a:t>
            </a:r>
            <a:r>
              <a:rPr lang="en-US" altLang="ko-KR" sz="1100" dirty="0">
                <a:solidFill>
                  <a:srgbClr val="3F7F5F"/>
                </a:solidFill>
                <a:latin typeface="Consolas"/>
                <a:ea typeface="맑은 고딕"/>
                <a:cs typeface="Georgia"/>
              </a:rPr>
              <a:t> 1</a:t>
            </a:r>
            <a:r>
              <a:rPr lang="en-US" altLang="ko-KR" sz="1100" dirty="0">
                <a:solidFill>
                  <a:srgbClr val="3F7F5F"/>
                </a:solidFill>
                <a:latin typeface="맑은 고딕"/>
                <a:ea typeface="맑은 고딕"/>
                <a:cs typeface="Consolas"/>
              </a:rPr>
              <a:t>인</a:t>
            </a:r>
            <a:r>
              <a:rPr lang="en-US" altLang="ko-KR" sz="1100" dirty="0">
                <a:solidFill>
                  <a:srgbClr val="3F7F5F"/>
                </a:solidFill>
                <a:latin typeface="Consolas"/>
                <a:ea typeface="맑은 고딕"/>
                <a:cs typeface="Georgia"/>
              </a:rPr>
              <a:t> mask </a:t>
            </a:r>
            <a:r>
              <a:rPr lang="en-US" altLang="ko-KR" sz="1100" dirty="0" err="1">
                <a:solidFill>
                  <a:srgbClr val="3F7F5F"/>
                </a:solidFill>
                <a:latin typeface="맑은 고딕"/>
                <a:ea typeface="맑은 고딕"/>
                <a:cs typeface="Consolas"/>
              </a:rPr>
              <a:t>지정</a:t>
            </a:r>
            <a:endParaRPr lang="ko-KR" altLang="ko-KR" sz="1100" dirty="0">
              <a:latin typeface="Georgia"/>
              <a:ea typeface="맑은 고딕"/>
              <a:cs typeface="Georgia"/>
            </a:endParaRPr>
          </a:p>
          <a:p>
            <a:pPr>
              <a:lnSpc>
                <a:spcPts val="500"/>
              </a:lnSpc>
              <a:spcAft>
                <a:spcPts val="100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		</a:t>
            </a:r>
            <a:r>
              <a:rPr lang="en-US" altLang="ko-KR" sz="1100" dirty="0" err="1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System.</a:t>
            </a:r>
            <a:r>
              <a:rPr lang="en-US" altLang="ko-KR" sz="1100" i="1" dirty="0" err="1">
                <a:solidFill>
                  <a:srgbClr val="0000C0"/>
                </a:solidFill>
                <a:latin typeface="Consolas"/>
                <a:ea typeface="맑은 고딕"/>
                <a:cs typeface="Georgia"/>
              </a:rPr>
              <a:t>out</a:t>
            </a:r>
            <a:r>
              <a:rPr lang="en-US" altLang="ko-KR" sz="1100" dirty="0" err="1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.format</a:t>
            </a: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/>
                <a:ea typeface="맑은 고딕"/>
                <a:cs typeface="Georgia"/>
              </a:rPr>
              <a:t>"%</a:t>
            </a:r>
            <a:r>
              <a:rPr lang="en-US" altLang="ko-KR" sz="1100" dirty="0" err="1">
                <a:solidFill>
                  <a:srgbClr val="2A00FF"/>
                </a:solidFill>
                <a:latin typeface="Consolas"/>
                <a:ea typeface="맑은 고딕"/>
                <a:cs typeface="Georgia"/>
              </a:rPr>
              <a:t>d</a:t>
            </a:r>
            <a:r>
              <a:rPr lang="en-US" altLang="ko-KR" sz="1100" dirty="0" err="1">
                <a:solidFill>
                  <a:srgbClr val="2A00FF"/>
                </a:solidFill>
                <a:latin typeface="맑은 고딕"/>
                <a:ea typeface="맑은 고딕"/>
                <a:cs typeface="Consolas"/>
              </a:rPr>
              <a:t>의</a:t>
            </a:r>
            <a:r>
              <a:rPr lang="en-US" altLang="ko-KR" sz="1100" dirty="0">
                <a:solidFill>
                  <a:srgbClr val="2A00FF"/>
                </a:solidFill>
                <a:latin typeface="Consolas"/>
                <a:ea typeface="맑은 고딕"/>
                <a:cs typeface="Georgia"/>
              </a:rPr>
              <a:t> </a:t>
            </a:r>
            <a:r>
              <a:rPr lang="en-US" altLang="ko-KR" sz="1100" dirty="0" err="1">
                <a:solidFill>
                  <a:srgbClr val="2A00FF"/>
                </a:solidFill>
                <a:latin typeface="맑은 고딕"/>
                <a:ea typeface="맑은 고딕"/>
                <a:cs typeface="Consolas"/>
              </a:rPr>
              <a:t>오른쪽에서</a:t>
            </a:r>
            <a:r>
              <a:rPr lang="en-US" altLang="ko-KR" sz="1100" dirty="0">
                <a:solidFill>
                  <a:srgbClr val="2A00FF"/>
                </a:solidFill>
                <a:latin typeface="Consolas"/>
                <a:ea typeface="맑은 고딕"/>
                <a:cs typeface="Georgia"/>
              </a:rPr>
              <a:t> %</a:t>
            </a:r>
            <a:r>
              <a:rPr lang="en-US" altLang="ko-KR" sz="1100" dirty="0" err="1">
                <a:solidFill>
                  <a:srgbClr val="2A00FF"/>
                </a:solidFill>
                <a:latin typeface="Consolas"/>
                <a:ea typeface="맑은 고딕"/>
                <a:cs typeface="Georgia"/>
              </a:rPr>
              <a:t>d</a:t>
            </a:r>
            <a:r>
              <a:rPr lang="en-US" altLang="ko-KR" sz="1100" dirty="0" err="1">
                <a:solidFill>
                  <a:srgbClr val="2A00FF"/>
                </a:solidFill>
                <a:latin typeface="맑은 고딕"/>
                <a:ea typeface="맑은 고딕"/>
                <a:cs typeface="Consolas"/>
              </a:rPr>
              <a:t>번째</a:t>
            </a:r>
            <a:r>
              <a:rPr lang="en-US" altLang="ko-KR" sz="1100" dirty="0">
                <a:solidFill>
                  <a:srgbClr val="2A00FF"/>
                </a:solidFill>
                <a:latin typeface="Consolas"/>
                <a:ea typeface="맑은 고딕"/>
                <a:cs typeface="Georgia"/>
              </a:rPr>
              <a:t> </a:t>
            </a:r>
            <a:r>
              <a:rPr lang="en-US" altLang="ko-KR" sz="1100" dirty="0" err="1">
                <a:solidFill>
                  <a:srgbClr val="2A00FF"/>
                </a:solidFill>
                <a:latin typeface="맑은 고딕"/>
                <a:ea typeface="맑은 고딕"/>
                <a:cs typeface="Consolas"/>
              </a:rPr>
              <a:t>비트</a:t>
            </a:r>
            <a:r>
              <a:rPr lang="en-US" altLang="ko-KR" sz="1100" dirty="0">
                <a:solidFill>
                  <a:srgbClr val="2A00FF"/>
                </a:solidFill>
                <a:latin typeface="Consolas"/>
                <a:ea typeface="맑은 고딕"/>
                <a:cs typeface="Georgia"/>
              </a:rPr>
              <a:t> </a:t>
            </a:r>
            <a:r>
              <a:rPr lang="en-US" altLang="ko-KR" sz="1100" dirty="0">
                <a:solidFill>
                  <a:srgbClr val="2A00FF"/>
                </a:solidFill>
                <a:latin typeface="맑은 고딕"/>
                <a:ea typeface="맑은 고딕"/>
                <a:cs typeface="Consolas"/>
              </a:rPr>
              <a:t>값</a:t>
            </a:r>
            <a:r>
              <a:rPr lang="en-US" altLang="ko-KR" sz="1100" dirty="0">
                <a:solidFill>
                  <a:srgbClr val="2A00FF"/>
                </a:solidFill>
                <a:latin typeface="Consolas"/>
                <a:ea typeface="맑은 고딕"/>
                <a:cs typeface="Georgia"/>
              </a:rPr>
              <a:t>: "</a:t>
            </a: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, x, </a:t>
            </a:r>
            <a:r>
              <a:rPr lang="en-US" altLang="ko-KR" sz="1100" dirty="0" err="1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num</a:t>
            </a: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);</a:t>
            </a:r>
            <a:endParaRPr lang="ko-KR" altLang="ko-KR" sz="1100" dirty="0">
              <a:latin typeface="Georgia"/>
              <a:ea typeface="맑은 고딕"/>
              <a:cs typeface="Georgia"/>
            </a:endParaRPr>
          </a:p>
          <a:p>
            <a:pPr>
              <a:lnSpc>
                <a:spcPts val="500"/>
              </a:lnSpc>
              <a:spcAft>
                <a:spcPts val="100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		</a:t>
            </a:r>
            <a:r>
              <a:rPr lang="en-US" altLang="ko-KR" sz="1100" dirty="0" err="1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System.</a:t>
            </a:r>
            <a:r>
              <a:rPr lang="en-US" altLang="ko-KR" sz="1100" i="1" dirty="0" err="1">
                <a:solidFill>
                  <a:srgbClr val="0000C0"/>
                </a:solidFill>
                <a:latin typeface="Consolas"/>
                <a:ea typeface="맑은 고딕"/>
                <a:cs typeface="Georgia"/>
              </a:rPr>
              <a:t>out</a:t>
            </a:r>
            <a:r>
              <a:rPr lang="en-US" altLang="ko-KR" sz="1100" dirty="0" err="1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.format</a:t>
            </a: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/>
                <a:ea typeface="맑은 고딕"/>
                <a:cs typeface="Georgia"/>
              </a:rPr>
              <a:t>"%d %n"</a:t>
            </a: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, ((x &amp; mask) == 0) ? 0 : 1);</a:t>
            </a:r>
            <a:endParaRPr lang="ko-KR" altLang="ko-KR" sz="1100" dirty="0">
              <a:latin typeface="Georgia"/>
              <a:ea typeface="맑은 고딕"/>
              <a:cs typeface="Georgia"/>
            </a:endParaRPr>
          </a:p>
          <a:p>
            <a:pPr>
              <a:lnSpc>
                <a:spcPts val="500"/>
              </a:lnSpc>
              <a:spcAft>
                <a:spcPts val="100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	}</a:t>
            </a:r>
            <a:endParaRPr lang="ko-KR" altLang="ko-KR" sz="1100" dirty="0">
              <a:latin typeface="Georgia"/>
              <a:ea typeface="맑은 고딕"/>
              <a:cs typeface="Georgia"/>
            </a:endParaRPr>
          </a:p>
          <a:p>
            <a:pPr>
              <a:lnSpc>
                <a:spcPts val="500"/>
              </a:lnSpc>
            </a:pPr>
            <a:r>
              <a:rPr lang="en-US" altLang="ko-KR" sz="1100" dirty="0">
                <a:solidFill>
                  <a:srgbClr val="000000"/>
                </a:solidFill>
                <a:latin typeface="Consolas"/>
                <a:ea typeface="맑은 고딕"/>
              </a:rPr>
              <a:t>}</a:t>
            </a:r>
            <a:endParaRPr lang="ko-KR" alt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5940152" y="116632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2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다양한 연산자 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215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2</a:t>
            </a:fld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0" y="2420888"/>
            <a:ext cx="9143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ko-KR" sz="48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1. </a:t>
            </a:r>
            <a:r>
              <a:rPr lang="ko-KR" altLang="en-US" sz="48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연산자</a:t>
            </a:r>
            <a:r>
              <a:rPr lang="en-US" altLang="ko-KR" sz="48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48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개요</a:t>
            </a:r>
            <a:endParaRPr lang="ko-KR" altLang="en-US" sz="48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849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형변환</a:t>
            </a:r>
            <a:r>
              <a:rPr lang="ko-KR" altLang="en-US" dirty="0" smtClean="0"/>
              <a:t> 연산자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명시적 </a:t>
            </a:r>
            <a:r>
              <a:rPr lang="ko-KR" altLang="en-US" dirty="0" err="1" smtClean="0"/>
              <a:t>형변환</a:t>
            </a:r>
            <a:endParaRPr lang="en-US" altLang="ko-KR" dirty="0" smtClean="0"/>
          </a:p>
          <a:p>
            <a:pPr lvl="1"/>
            <a:r>
              <a:rPr lang="ko-KR" altLang="en-US" dirty="0"/>
              <a:t>실수를 정수로 </a:t>
            </a:r>
            <a:r>
              <a:rPr lang="ko-KR" altLang="en-US" dirty="0" smtClean="0"/>
              <a:t>변환하거나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범위가 </a:t>
            </a:r>
            <a:r>
              <a:rPr lang="ko-KR" altLang="en-US" dirty="0"/>
              <a:t>큰 </a:t>
            </a:r>
            <a:r>
              <a:rPr lang="ko-KR" altLang="en-US" dirty="0" err="1"/>
              <a:t>정수형에서</a:t>
            </a:r>
            <a:r>
              <a:rPr lang="ko-KR" altLang="en-US" dirty="0"/>
              <a:t> 더 작은 </a:t>
            </a:r>
            <a:r>
              <a:rPr lang="ko-KR" altLang="en-US" dirty="0" err="1"/>
              <a:t>정수형으로</a:t>
            </a:r>
            <a:r>
              <a:rPr lang="ko-KR" altLang="en-US" dirty="0"/>
              <a:t> 변환하려면 </a:t>
            </a:r>
            <a:r>
              <a:rPr lang="ko-KR" altLang="en-US" dirty="0" smtClean="0"/>
              <a:t>명시적 </a:t>
            </a:r>
            <a:r>
              <a:rPr lang="ko-KR" altLang="en-US" dirty="0" err="1" smtClean="0"/>
              <a:t>형변환</a:t>
            </a:r>
            <a:r>
              <a:rPr lang="en-US" altLang="ko-KR" dirty="0" smtClean="0"/>
              <a:t>(explicit </a:t>
            </a:r>
            <a:r>
              <a:rPr lang="en-US" altLang="ko-KR" dirty="0"/>
              <a:t>type </a:t>
            </a:r>
            <a:r>
              <a:rPr lang="en-US" altLang="ko-KR" dirty="0" smtClean="0"/>
              <a:t>cast)</a:t>
            </a:r>
            <a:r>
              <a:rPr lang="ko-KR" altLang="en-US" dirty="0" smtClean="0"/>
              <a:t>이 필요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double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자동 변환이 안되므로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오류발생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명시적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형변환이</a:t>
            </a:r>
            <a:r>
              <a:rPr lang="ko-KR" altLang="en-US" dirty="0" smtClean="0"/>
              <a:t> 필요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20</a:t>
            </a:fld>
            <a:endParaRPr lang="en-US" altLang="ko-KR" dirty="0"/>
          </a:p>
        </p:txBody>
      </p:sp>
      <p:pic>
        <p:nvPicPr>
          <p:cNvPr id="14340" name="Picture 4" descr="L:\2013 09 backup\2012 03 16(금) 자바 저술\2013 10 28(월) 절대자바 강의자료 작성\Chapter03\그림3-9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869160"/>
            <a:ext cx="4319880" cy="1656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 descr="L:\2013 09 backup\2012 03 16(금) 자바 저술\2013 10 28(월) 절대자바 강의자료 작성\Chapter03\그림3-8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553" y="2607488"/>
            <a:ext cx="4951711" cy="211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40152" y="116632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2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다양한 연산자 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08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형변환</a:t>
            </a:r>
            <a:r>
              <a:rPr lang="ko-KR" altLang="en-US" dirty="0"/>
              <a:t> 연산자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자동 </a:t>
            </a:r>
            <a:r>
              <a:rPr lang="ko-KR" altLang="en-US" dirty="0" err="1"/>
              <a:t>형변환</a:t>
            </a:r>
            <a:endParaRPr lang="ko-KR" altLang="en-US" dirty="0"/>
          </a:p>
          <a:p>
            <a:pPr lvl="1"/>
            <a:r>
              <a:rPr lang="ko-KR" altLang="en-US" dirty="0"/>
              <a:t>자바 연산은 동일한 형의 </a:t>
            </a:r>
            <a:r>
              <a:rPr lang="ko-KR" altLang="en-US" dirty="0" err="1"/>
              <a:t>피연산자로</a:t>
            </a:r>
            <a:r>
              <a:rPr lang="ko-KR" altLang="en-US" dirty="0"/>
              <a:t> 연산을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표현식</a:t>
            </a:r>
            <a:r>
              <a:rPr lang="ko-KR" altLang="en-US" dirty="0" smtClean="0"/>
              <a:t> </a:t>
            </a:r>
            <a:r>
              <a:rPr lang="en-US" altLang="ko-KR" dirty="0"/>
              <a:t>3 / </a:t>
            </a:r>
            <a:r>
              <a:rPr lang="en-US" altLang="ko-KR" dirty="0" smtClean="0"/>
              <a:t>4.0</a:t>
            </a:r>
          </a:p>
          <a:p>
            <a:pPr lvl="2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/>
              <a:t>형 </a:t>
            </a:r>
            <a:r>
              <a:rPr lang="en-US" altLang="ko-KR" dirty="0"/>
              <a:t>3</a:t>
            </a:r>
            <a:r>
              <a:rPr lang="ko-KR" altLang="en-US" dirty="0"/>
              <a:t>이 자동으로 </a:t>
            </a:r>
            <a:r>
              <a:rPr lang="en-US" altLang="ko-KR" dirty="0"/>
              <a:t>4.0</a:t>
            </a:r>
            <a:r>
              <a:rPr lang="ko-KR" altLang="en-US" dirty="0"/>
              <a:t>인 </a:t>
            </a:r>
            <a:r>
              <a:rPr lang="en-US" altLang="ko-KR" dirty="0"/>
              <a:t>double</a:t>
            </a:r>
            <a:r>
              <a:rPr lang="ko-KR" altLang="en-US" dirty="0"/>
              <a:t>으로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표현 </a:t>
            </a:r>
            <a:r>
              <a:rPr lang="ko-KR" altLang="en-US" dirty="0"/>
              <a:t>범위가 넓은 </a:t>
            </a:r>
            <a:r>
              <a:rPr lang="ko-KR" altLang="en-US" dirty="0" err="1"/>
              <a:t>자료형으로</a:t>
            </a:r>
            <a:r>
              <a:rPr lang="ko-KR" altLang="en-US" dirty="0"/>
              <a:t> 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21</a:t>
            </a:fld>
            <a:endParaRPr lang="en-US" altLang="ko-KR" dirty="0"/>
          </a:p>
        </p:txBody>
      </p:sp>
      <p:pic>
        <p:nvPicPr>
          <p:cNvPr id="15362" name="Picture 2" descr="L:\2013 09 backup\2012 03 16(금) 자바 저술\2013 10 28(월) 절대자바 강의자료 작성\Chapter03\그림3-1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12976"/>
            <a:ext cx="5031374" cy="1296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40152" y="116632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2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다양한 연산자 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853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형변환</a:t>
            </a:r>
            <a:r>
              <a:rPr lang="ko-KR" altLang="en-US" dirty="0" smtClean="0"/>
              <a:t> 실습예제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3-10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22</a:t>
            </a:fld>
            <a:endParaRPr lang="en-US" altLang="ko-KR" dirty="0"/>
          </a:p>
        </p:txBody>
      </p:sp>
      <p:pic>
        <p:nvPicPr>
          <p:cNvPr id="16386" name="Picture 2" descr="L:\2013 09 backup\2012 03 16(금) 자바 저술\2013 10 28(월) 절대자바 강의자료 작성\Chapter03\실습예제3-1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28800"/>
            <a:ext cx="7202127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40152" y="116632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2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다양한 연산자 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794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연산자 우선순위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실습예제 </a:t>
            </a:r>
            <a:r>
              <a:rPr lang="en-US" altLang="ko-KR" dirty="0" smtClean="0"/>
              <a:t>3-11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23</a:t>
            </a:fld>
            <a:endParaRPr lang="en-US" altLang="ko-KR" dirty="0"/>
          </a:p>
        </p:txBody>
      </p:sp>
      <p:pic>
        <p:nvPicPr>
          <p:cNvPr id="17410" name="Picture 2" descr="L:\2013 09 backup\2012 03 16(금) 자바 저술\2013 10 28(월) 절대자바 강의자료 작성\Chapter03\실습예제3-1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8426917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L:\2013 09 backup\2012 03 16(금) 자바 저술\2013 10 28(월) 절대자바 강의자료 작성\Chapter03\그림3-1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365104"/>
            <a:ext cx="4769688" cy="1672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40152" y="116632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2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다양한 연산자 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043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24</a:t>
            </a:fld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0" y="2420888"/>
            <a:ext cx="9143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ko-KR" sz="48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3. </a:t>
            </a:r>
            <a:r>
              <a:rPr lang="ko-KR" altLang="en-US" sz="4800" b="1" cap="all" spc="0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조건문</a:t>
            </a:r>
            <a:endParaRPr lang="ko-KR" altLang="en-US" sz="48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123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</a:t>
            </a:r>
            <a:r>
              <a:rPr lang="en-US" altLang="ko-KR" dirty="0"/>
              <a:t>if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문장 </a:t>
            </a:r>
            <a:r>
              <a:rPr lang="en-US" altLang="ko-KR" dirty="0" smtClean="0"/>
              <a:t>if</a:t>
            </a:r>
          </a:p>
          <a:p>
            <a:pPr lvl="1"/>
            <a:r>
              <a:rPr lang="ko-KR" altLang="en-US" dirty="0" smtClean="0"/>
              <a:t>조건의 </a:t>
            </a:r>
            <a:r>
              <a:rPr lang="ko-KR" altLang="en-US" dirty="0"/>
              <a:t>논리 값에 따라 선택을 지원하는 </a:t>
            </a:r>
            <a:r>
              <a:rPr lang="ko-KR" altLang="en-US" dirty="0" smtClean="0"/>
              <a:t>구문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25</a:t>
            </a:fld>
            <a:endParaRPr lang="en-US" altLang="ko-KR" dirty="0"/>
          </a:p>
        </p:txBody>
      </p:sp>
      <p:pic>
        <p:nvPicPr>
          <p:cNvPr id="19458" name="Picture 2" descr="L:\2013 09 backup\2012 03 16(금) 자바 저술\2013 10 28(월) 절대자바 강의자료 작성\Chapter03\그림3-13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000250"/>
            <a:ext cx="3888808" cy="1212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L:\2013 09 backup\2012 03 16(금) 자바 저술\2013 10 28(월) 절대자바 강의자료 작성\Chapter03\실습예제3-13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29000"/>
            <a:ext cx="7059098" cy="300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40152" y="116632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3  </a:t>
            </a:r>
            <a:r>
              <a:rPr lang="ko-KR" altLang="en-US" sz="1400" b="1" spc="50" dirty="0" err="1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조건문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 </a:t>
            </a:r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p90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86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/>
              <a:t>조건에 따른 </a:t>
            </a:r>
            <a:r>
              <a:rPr lang="en-US" altLang="ko-KR" b="0" dirty="0"/>
              <a:t>2</a:t>
            </a:r>
            <a:r>
              <a:rPr lang="ko-KR" altLang="en-US" b="0" dirty="0"/>
              <a:t>가지 선택 </a:t>
            </a:r>
            <a:r>
              <a:rPr lang="en-US" altLang="ko-KR" b="0" dirty="0"/>
              <a:t>if else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실습예제 </a:t>
            </a:r>
            <a:r>
              <a:rPr lang="en-US" altLang="ko-KR" dirty="0" smtClean="0"/>
              <a:t>3-14</a:t>
            </a:r>
          </a:p>
          <a:p>
            <a:pPr lvl="1"/>
            <a:r>
              <a:rPr lang="ko-KR" altLang="en-US" dirty="0"/>
              <a:t>조건이 만족되지 않은 경우</a:t>
            </a:r>
          </a:p>
          <a:p>
            <a:pPr lvl="2"/>
            <a:r>
              <a:rPr lang="en-US" altLang="ko-KR" dirty="0" smtClean="0"/>
              <a:t>else</a:t>
            </a:r>
            <a:r>
              <a:rPr lang="ko-KR" altLang="en-US" dirty="0"/>
              <a:t>를 사용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26</a:t>
            </a:fld>
            <a:endParaRPr lang="en-US" altLang="ko-KR" dirty="0"/>
          </a:p>
        </p:txBody>
      </p:sp>
      <p:pic>
        <p:nvPicPr>
          <p:cNvPr id="20483" name="Picture 3" descr="L:\2013 09 backup\2012 03 16(금) 자바 저술\2013 10 28(월) 절대자바 강의자료 작성\Chapter03\실습예제3-1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20888"/>
            <a:ext cx="8029029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15777"/>
            <a:ext cx="2247900" cy="3381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44208" y="116632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3  </a:t>
            </a:r>
            <a:r>
              <a:rPr lang="ko-KR" altLang="en-US" sz="1400" b="1" spc="50" dirty="0" err="1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조건문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740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/>
              <a:t>계속된 조건 </a:t>
            </a:r>
            <a:r>
              <a:rPr lang="en-US" altLang="ko-KR" b="0" dirty="0"/>
              <a:t>if else if else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27</a:t>
            </a:fld>
            <a:endParaRPr lang="en-US" altLang="ko-KR" dirty="0"/>
          </a:p>
        </p:txBody>
      </p:sp>
      <p:pic>
        <p:nvPicPr>
          <p:cNvPr id="21506" name="Picture 2" descr="L:\2013 09 backup\2012 03 16(금) 자바 저술\2013 10 28(월) 절대자바 강의자료 작성\Chapter03\실습예제3-15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68760"/>
            <a:ext cx="7560840" cy="524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L:\2013 09 backup\2012 03 16(금) 자바 저술\2013 10 28(월) 절대자바 강의자료 작성\Chapter03\그림3-15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573016"/>
            <a:ext cx="4119308" cy="1296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44208" y="116632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3  </a:t>
            </a:r>
            <a:r>
              <a:rPr lang="ko-KR" altLang="en-US" sz="1400" b="1" spc="50" dirty="0" err="1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조건문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730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중첩된 </a:t>
            </a:r>
            <a:r>
              <a:rPr lang="en-US" altLang="ko-KR" dirty="0" smtClean="0"/>
              <a:t>if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28</a:t>
            </a:fld>
            <a:endParaRPr lang="en-US" altLang="ko-KR" dirty="0"/>
          </a:p>
        </p:txBody>
      </p:sp>
      <p:pic>
        <p:nvPicPr>
          <p:cNvPr id="22530" name="Picture 2" descr="L:\2013 09 backup\2012 03 16(금) 자바 저술\2013 10 28(월) 절대자바 강의자료 작성\Chapter03\실습예제3-16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96752"/>
            <a:ext cx="6768752" cy="535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44208" y="116632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3  </a:t>
            </a:r>
            <a:r>
              <a:rPr lang="ko-KR" altLang="en-US" sz="1400" b="1" spc="50" dirty="0" err="1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조건문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186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경로를 표현하는 </a:t>
            </a:r>
            <a:r>
              <a:rPr lang="en-US" altLang="ko-KR" dirty="0"/>
              <a:t>switch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switch (</a:t>
            </a:r>
            <a:r>
              <a:rPr lang="en-US" altLang="ko-KR" dirty="0" err="1"/>
              <a:t>exp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 smtClean="0"/>
              <a:t>연산식의</a:t>
            </a:r>
            <a:r>
              <a:rPr lang="ko-KR" altLang="en-US" dirty="0" smtClean="0"/>
              <a:t> </a:t>
            </a:r>
            <a:r>
              <a:rPr lang="ko-KR" altLang="en-US" dirty="0"/>
              <a:t>결과 값에 따라 여러 개의 실행 경로 중 하나를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표현식</a:t>
            </a:r>
            <a:r>
              <a:rPr lang="ko-KR" altLang="en-US" dirty="0" smtClean="0"/>
              <a:t> </a:t>
            </a:r>
            <a:r>
              <a:rPr lang="en-US" altLang="ko-KR" dirty="0" err="1"/>
              <a:t>exp</a:t>
            </a:r>
            <a:r>
              <a:rPr lang="en-US" altLang="ko-KR" dirty="0"/>
              <a:t> </a:t>
            </a:r>
            <a:r>
              <a:rPr lang="ko-KR" altLang="en-US" dirty="0"/>
              <a:t>결과 값 중에서 </a:t>
            </a:r>
            <a:r>
              <a:rPr lang="en-US" altLang="ko-KR" dirty="0"/>
              <a:t>case</a:t>
            </a:r>
            <a:r>
              <a:rPr lang="ko-KR" altLang="en-US" dirty="0"/>
              <a:t>의 값과 </a:t>
            </a:r>
            <a:r>
              <a:rPr lang="ko-KR" altLang="en-US" dirty="0" smtClean="0"/>
              <a:t>일치하는 내부 </a:t>
            </a:r>
            <a:r>
              <a:rPr lang="ko-KR" altLang="en-US" dirty="0"/>
              <a:t>문장을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r>
              <a:rPr lang="en-US" altLang="ko-KR" dirty="0" err="1"/>
              <a:t>exp</a:t>
            </a:r>
            <a:endParaRPr lang="ko-KR" altLang="en-US" dirty="0"/>
          </a:p>
          <a:p>
            <a:pPr lvl="1"/>
            <a:r>
              <a:rPr lang="en-US" altLang="ko-KR" dirty="0"/>
              <a:t>byte, short, char, </a:t>
            </a:r>
            <a:r>
              <a:rPr lang="en-US" altLang="ko-KR" dirty="0" err="1"/>
              <a:t>int</a:t>
            </a:r>
            <a:r>
              <a:rPr lang="ko-KR" altLang="en-US" dirty="0"/>
              <a:t>의 정수형을 </a:t>
            </a:r>
            <a:r>
              <a:rPr lang="ko-KR" altLang="en-US" dirty="0" smtClean="0"/>
              <a:t>허용</a:t>
            </a:r>
            <a:r>
              <a:rPr lang="en-US" altLang="ko-KR" dirty="0" smtClean="0"/>
              <a:t>, </a:t>
            </a:r>
            <a:r>
              <a:rPr lang="ko-KR" altLang="en-US" dirty="0" err="1"/>
              <a:t>실수형은</a:t>
            </a:r>
            <a:r>
              <a:rPr lang="ko-KR" altLang="en-US" dirty="0"/>
              <a:t> 지원하지 못함</a:t>
            </a:r>
          </a:p>
          <a:p>
            <a:pPr lvl="1"/>
            <a:endParaRPr lang="ko-KR" altLang="en-US" dirty="0"/>
          </a:p>
          <a:p>
            <a:pPr lvl="1"/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29</a:t>
            </a:fld>
            <a:endParaRPr lang="en-US" altLang="ko-KR" dirty="0"/>
          </a:p>
        </p:txBody>
      </p:sp>
      <p:pic>
        <p:nvPicPr>
          <p:cNvPr id="23554" name="Picture 2" descr="L:\2013 09 backup\2012 03 16(금) 자바 저술\2013 10 28(월) 절대자바 강의자료 작성\Chapter03\그림3-16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143250"/>
            <a:ext cx="5603550" cy="3022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 txBox="1">
            <a:spLocks/>
          </p:cNvSpPr>
          <p:nvPr/>
        </p:nvSpPr>
        <p:spPr bwMode="gray">
          <a:xfrm>
            <a:off x="418776" y="2960376"/>
            <a:ext cx="3528392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  <a:defRPr lang="ko-KR" altLang="en-US" sz="2000" b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lang="ko-KR" altLang="en-US" sz="1800" baseline="0">
                <a:solidFill>
                  <a:srgbClr val="0070C0"/>
                </a:solidFill>
                <a:latin typeface="HY중고딕" pitchFamily="18" charset="-127"/>
                <a:ea typeface="HY중고딕" pitchFamily="18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600" b="1" baseline="0">
                <a:solidFill>
                  <a:srgbClr val="7030A0"/>
                </a:solidFill>
                <a:latin typeface="+mn-lt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ko-KR" altLang="en-US" kern="0" dirty="0" smtClean="0"/>
              <a:t>자바 기능이 확장</a:t>
            </a:r>
          </a:p>
          <a:p>
            <a:pPr lvl="2"/>
            <a:r>
              <a:rPr lang="ko-KR" altLang="en-US" kern="0" dirty="0" err="1" smtClean="0"/>
              <a:t>열거형</a:t>
            </a:r>
            <a:r>
              <a:rPr lang="en-US" altLang="ko-KR" kern="0" dirty="0" smtClean="0"/>
              <a:t>(enumerated types)</a:t>
            </a:r>
          </a:p>
          <a:p>
            <a:pPr lvl="2"/>
            <a:r>
              <a:rPr lang="ko-KR" altLang="en-US" kern="0" dirty="0" smtClean="0"/>
              <a:t>문자열을 표현하는 </a:t>
            </a:r>
            <a:r>
              <a:rPr lang="en-US" altLang="ko-KR" kern="0" dirty="0" smtClean="0"/>
              <a:t>String </a:t>
            </a:r>
            <a:r>
              <a:rPr lang="ko-KR" altLang="en-US" kern="0" dirty="0" smtClean="0"/>
              <a:t>클래스</a:t>
            </a:r>
            <a:r>
              <a:rPr lang="en-US" altLang="ko-KR" kern="0" dirty="0" smtClean="0"/>
              <a:t>,</a:t>
            </a:r>
          </a:p>
          <a:p>
            <a:pPr lvl="2"/>
            <a:r>
              <a:rPr lang="ko-KR" altLang="en-US" kern="0" dirty="0" smtClean="0"/>
              <a:t>기본형의 </a:t>
            </a:r>
            <a:r>
              <a:rPr lang="ko-KR" altLang="en-US" kern="0" dirty="0" err="1" smtClean="0"/>
              <a:t>랩퍼</a:t>
            </a:r>
            <a:r>
              <a:rPr lang="ko-KR" altLang="en-US" kern="0" dirty="0" smtClean="0"/>
              <a:t> 클래스</a:t>
            </a:r>
            <a:r>
              <a:rPr lang="en-US" altLang="ko-KR" kern="0" dirty="0" smtClean="0"/>
              <a:t>(wrapper class)</a:t>
            </a:r>
          </a:p>
          <a:p>
            <a:pPr lvl="3"/>
            <a:r>
              <a:rPr lang="en-US" altLang="ko-KR" kern="0" dirty="0" smtClean="0"/>
              <a:t>Character, Byte, Short, Integer </a:t>
            </a:r>
            <a:r>
              <a:rPr lang="ko-KR" altLang="en-US" kern="0" dirty="0" smtClean="0"/>
              <a:t>클래스도 지원</a:t>
            </a:r>
            <a:endParaRPr lang="ko-KR" altLang="en-US" kern="0" dirty="0"/>
          </a:p>
        </p:txBody>
      </p:sp>
      <p:sp>
        <p:nvSpPr>
          <p:cNvPr id="8" name="TextBox 7"/>
          <p:cNvSpPr txBox="1"/>
          <p:nvPr/>
        </p:nvSpPr>
        <p:spPr>
          <a:xfrm>
            <a:off x="6444208" y="116632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3  </a:t>
            </a:r>
            <a:r>
              <a:rPr lang="ko-KR" altLang="en-US" sz="1400" b="1" spc="50" dirty="0" err="1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조건문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246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표현식과</a:t>
            </a:r>
            <a:r>
              <a:rPr lang="ko-KR" altLang="en-US" dirty="0" smtClean="0"/>
              <a:t> 평가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연산자와 </a:t>
            </a:r>
            <a:r>
              <a:rPr lang="ko-KR" altLang="en-US" dirty="0" err="1"/>
              <a:t>피연산자</a:t>
            </a:r>
            <a:endParaRPr lang="ko-KR" altLang="en-US" dirty="0"/>
          </a:p>
          <a:p>
            <a:pPr lvl="1"/>
            <a:r>
              <a:rPr lang="ko-KR" altLang="en-US" dirty="0" smtClean="0"/>
              <a:t>연산자</a:t>
            </a:r>
            <a:r>
              <a:rPr lang="en-US" altLang="ko-KR" dirty="0" smtClean="0"/>
              <a:t>(operator)</a:t>
            </a:r>
          </a:p>
          <a:p>
            <a:pPr lvl="2"/>
            <a:r>
              <a:rPr lang="en-US" altLang="ko-KR" dirty="0" smtClean="0"/>
              <a:t>+</a:t>
            </a:r>
            <a:r>
              <a:rPr lang="en-US" altLang="ko-KR" b="1" dirty="0" smtClean="0"/>
              <a:t>, </a:t>
            </a:r>
            <a:r>
              <a:rPr lang="en-US" altLang="ko-KR" dirty="0"/>
              <a:t>-</a:t>
            </a:r>
            <a:r>
              <a:rPr lang="en-US" altLang="ko-KR" b="1" dirty="0"/>
              <a:t>, </a:t>
            </a:r>
            <a:r>
              <a:rPr lang="ko-KR" altLang="en-US" dirty="0"/>
              <a:t>* 기호와 같이 이미 정의된 연산을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수행하는 </a:t>
            </a:r>
            <a:r>
              <a:rPr lang="ko-KR" altLang="en-US" dirty="0"/>
              <a:t>문자 또는 문자 조합 </a:t>
            </a:r>
            <a:r>
              <a:rPr lang="ko-KR" altLang="en-US" dirty="0" smtClean="0"/>
              <a:t>기호</a:t>
            </a:r>
            <a:endParaRPr lang="en-US" altLang="ko-KR" dirty="0" smtClean="0"/>
          </a:p>
          <a:p>
            <a:pPr lvl="1"/>
            <a:r>
              <a:rPr lang="ko-KR" altLang="en-US" dirty="0" err="1"/>
              <a:t>피연산자</a:t>
            </a:r>
            <a:r>
              <a:rPr lang="en-US" altLang="ko-KR" dirty="0"/>
              <a:t>(operand)</a:t>
            </a:r>
            <a:endParaRPr lang="ko-KR" altLang="en-US" dirty="0"/>
          </a:p>
          <a:p>
            <a:pPr lvl="2"/>
            <a:r>
              <a:rPr lang="ko-KR" altLang="en-US" dirty="0" smtClean="0"/>
              <a:t>연산</a:t>
            </a:r>
            <a:r>
              <a:rPr lang="en-US" altLang="ko-KR" dirty="0" smtClean="0"/>
              <a:t>(operation)</a:t>
            </a:r>
            <a:r>
              <a:rPr lang="ko-KR" altLang="en-US" dirty="0" smtClean="0"/>
              <a:t>에 </a:t>
            </a:r>
            <a:r>
              <a:rPr lang="ko-KR" altLang="en-US" dirty="0"/>
              <a:t>참여하는 변수나 </a:t>
            </a:r>
            <a:r>
              <a:rPr lang="ko-KR" altLang="en-US" dirty="0" smtClean="0"/>
              <a:t>상수</a:t>
            </a:r>
            <a:endParaRPr lang="en-US" altLang="ko-KR" dirty="0" smtClean="0"/>
          </a:p>
          <a:p>
            <a:r>
              <a:rPr lang="ko-KR" altLang="en-US" dirty="0" err="1" smtClean="0"/>
              <a:t>표현식</a:t>
            </a:r>
            <a:r>
              <a:rPr lang="ko-KR" altLang="en-US" dirty="0" smtClean="0"/>
              <a:t> 평가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표현식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프로그래밍 </a:t>
            </a:r>
            <a:r>
              <a:rPr lang="ko-KR" altLang="en-US" dirty="0"/>
              <a:t>언어에서 연산자와 </a:t>
            </a:r>
            <a:r>
              <a:rPr lang="ko-KR" altLang="en-US" dirty="0" err="1"/>
              <a:t>피연산자의</a:t>
            </a:r>
            <a:r>
              <a:rPr lang="ko-KR" altLang="en-US" dirty="0"/>
              <a:t> 조합으로 구성된 </a:t>
            </a:r>
            <a:r>
              <a:rPr lang="ko-KR" altLang="en-US" dirty="0" err="1" smtClean="0"/>
              <a:t>연산식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표현식은</a:t>
            </a:r>
            <a:r>
              <a:rPr lang="ko-KR" altLang="en-US" dirty="0" smtClean="0"/>
              <a:t> </a:t>
            </a:r>
            <a:r>
              <a:rPr lang="ko-KR" altLang="en-US" dirty="0"/>
              <a:t>항상 </a:t>
            </a:r>
            <a:r>
              <a:rPr lang="ko-KR" altLang="en-US" dirty="0" smtClean="0"/>
              <a:t>하나의 </a:t>
            </a:r>
            <a:r>
              <a:rPr lang="ko-KR" altLang="en-US" dirty="0"/>
              <a:t>결과 </a:t>
            </a:r>
            <a:r>
              <a:rPr lang="ko-KR" altLang="en-US" dirty="0" smtClean="0"/>
              <a:t>값이 있음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3</a:t>
            </a:fld>
            <a:endParaRPr lang="en-US" altLang="ko-KR" dirty="0"/>
          </a:p>
        </p:txBody>
      </p:sp>
      <p:pic>
        <p:nvPicPr>
          <p:cNvPr id="2050" name="Picture 2" descr="L:\2013 09 backup\2012 03 16(금) 자바 저술\2013 10 28(월) 절대자바 강의자료 작성\Chapter03\그림3-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509120"/>
            <a:ext cx="3888432" cy="1695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L:\2013 09 backup\2012 03 16(금) 자바 저술\2013 10 28(월) 절대자바 강의자료 작성\Chapter03\그림3-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628800"/>
            <a:ext cx="1846734" cy="1466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40152" y="116632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1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연산자 개요  </a:t>
            </a:r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p72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678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실습예제 </a:t>
            </a:r>
            <a:r>
              <a:rPr lang="en-US" altLang="ko-KR" dirty="0" smtClean="0"/>
              <a:t>3-17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30</a:t>
            </a:fld>
            <a:endParaRPr lang="en-US" altLang="ko-KR" dirty="0"/>
          </a:p>
        </p:txBody>
      </p:sp>
      <p:pic>
        <p:nvPicPr>
          <p:cNvPr id="24578" name="Picture 2" descr="L:\2013 09 backup\2012 03 16(금) 자바 저술\2013 10 28(월) 절대자바 강의자료 작성\Chapter03\실습예제3-17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041835"/>
            <a:ext cx="5832648" cy="562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L:\2013 09 backup\2012 03 16(금) 자바 저술\2013 10 28(월) 절대자바 강의자료 작성\Chapter03\그림3-17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284984"/>
            <a:ext cx="3328638" cy="1656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44208" y="116632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3  </a:t>
            </a:r>
            <a:r>
              <a:rPr lang="ko-KR" altLang="en-US" sz="1400" b="1" spc="50" dirty="0" err="1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조건문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307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break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 smtClean="0"/>
              <a:t>일치하는 </a:t>
            </a:r>
            <a:r>
              <a:rPr lang="en-US" altLang="ko-KR" dirty="0"/>
              <a:t>case </a:t>
            </a:r>
            <a:r>
              <a:rPr lang="ko-KR" altLang="ko-KR" dirty="0"/>
              <a:t>문 내부를 실행한 후 </a:t>
            </a:r>
            <a:r>
              <a:rPr lang="en-US" altLang="ko-KR" dirty="0"/>
              <a:t>break </a:t>
            </a:r>
            <a:r>
              <a:rPr lang="ko-KR" altLang="ko-KR" dirty="0"/>
              <a:t>문이 </a:t>
            </a:r>
            <a:r>
              <a:rPr lang="ko-KR" altLang="ko-KR" dirty="0" smtClean="0"/>
              <a:t>없다면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break </a:t>
            </a:r>
            <a:r>
              <a:rPr lang="ko-KR" altLang="ko-KR" dirty="0"/>
              <a:t>문을 만나기 전까지 무조건 다음</a:t>
            </a:r>
            <a:r>
              <a:rPr lang="en-US" altLang="ko-KR" dirty="0"/>
              <a:t> case </a:t>
            </a:r>
            <a:r>
              <a:rPr lang="ko-KR" altLang="ko-KR" dirty="0"/>
              <a:t>내부 문장을 모두 </a:t>
            </a:r>
            <a:r>
              <a:rPr lang="ko-KR" altLang="ko-KR" dirty="0" smtClean="0"/>
              <a:t>실행</a:t>
            </a:r>
            <a:r>
              <a:rPr lang="en-US" altLang="ko-KR" dirty="0" smtClean="0"/>
              <a:t> </a:t>
            </a:r>
          </a:p>
          <a:p>
            <a:r>
              <a:rPr lang="en-US" altLang="ko-KR" dirty="0"/>
              <a:t>case 4, </a:t>
            </a:r>
            <a:r>
              <a:rPr lang="en-US" altLang="ko-KR" dirty="0" smtClean="0"/>
              <a:t>5</a:t>
            </a:r>
          </a:p>
          <a:p>
            <a:pPr lvl="1"/>
            <a:r>
              <a:rPr lang="ko-KR" altLang="ko-KR" dirty="0" smtClean="0"/>
              <a:t>하나의</a:t>
            </a:r>
            <a:r>
              <a:rPr lang="en-US" altLang="ko-KR" dirty="0" smtClean="0"/>
              <a:t> </a:t>
            </a:r>
            <a:r>
              <a:rPr lang="en-US" altLang="ko-KR" dirty="0"/>
              <a:t>case</a:t>
            </a:r>
            <a:r>
              <a:rPr lang="ko-KR" altLang="ko-KR" dirty="0"/>
              <a:t>에 여러 개의 정수를 콤마로 </a:t>
            </a:r>
            <a:r>
              <a:rPr lang="ko-KR" altLang="ko-KR" dirty="0" smtClean="0"/>
              <a:t>나열</a:t>
            </a:r>
            <a:r>
              <a:rPr lang="en-US" altLang="ko-KR" dirty="0" smtClean="0"/>
              <a:t> </a:t>
            </a:r>
            <a:r>
              <a:rPr lang="ko-KR" altLang="en-US" dirty="0" smtClean="0"/>
              <a:t>불가능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31</a:t>
            </a:fld>
            <a:endParaRPr lang="en-US" altLang="ko-KR" dirty="0"/>
          </a:p>
        </p:txBody>
      </p:sp>
      <p:pic>
        <p:nvPicPr>
          <p:cNvPr id="1026" name="Picture 2" descr="L:\2013 09 backup\2012 03 16(금) 자바 저술\2013 10 28(월) 절대자바 강의자료 작성\Chapter03\그림3-18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24944"/>
            <a:ext cx="5945609" cy="242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44208" y="116632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3  </a:t>
            </a:r>
            <a:r>
              <a:rPr lang="ko-KR" altLang="en-US" sz="1400" b="1" spc="50" dirty="0" err="1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조건문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976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실습예제 </a:t>
            </a:r>
            <a:r>
              <a:rPr lang="en-US" altLang="ko-KR" dirty="0" smtClean="0"/>
              <a:t>3-18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32</a:t>
            </a:fld>
            <a:endParaRPr lang="en-US" altLang="ko-KR" dirty="0"/>
          </a:p>
        </p:txBody>
      </p:sp>
      <p:pic>
        <p:nvPicPr>
          <p:cNvPr id="25602" name="Picture 2" descr="L:\2013 09 backup\2012 03 16(금) 자바 저술\2013 10 28(월) 절대자바 강의자료 작성\Chapter03\실습예제3-18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980728"/>
            <a:ext cx="6158040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44208" y="116632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3  </a:t>
            </a:r>
            <a:r>
              <a:rPr lang="ko-KR" altLang="en-US" sz="1400" b="1" spc="50" dirty="0" err="1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조건문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424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문자와 문자열을 지원하는 </a:t>
            </a:r>
            <a:r>
              <a:rPr lang="en-US" altLang="ko-KR" dirty="0" smtClean="0"/>
              <a:t>switch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err="1" smtClean="0"/>
              <a:t>랩퍼</a:t>
            </a:r>
            <a:r>
              <a:rPr lang="ko-KR" altLang="en-US" dirty="0" smtClean="0"/>
              <a:t> 클래스와 문자열도 지원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33</a:t>
            </a:fld>
            <a:endParaRPr lang="en-US" altLang="ko-KR" dirty="0"/>
          </a:p>
        </p:txBody>
      </p:sp>
      <p:pic>
        <p:nvPicPr>
          <p:cNvPr id="2050" name="Picture 2" descr="L:\2013 09 backup\2012 03 16(금) 자바 저술\2013 10 28(월) 절대자바 강의자료 작성\Chapter03\그림3-2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437112"/>
            <a:ext cx="5401617" cy="2027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L:\2013 09 backup\2012 03 16(금) 자바 저술\2013 10 28(월) 절대자바 강의자료 작성\Chapter03\그림3-20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371799"/>
            <a:ext cx="5175405" cy="248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44208" y="116632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3  </a:t>
            </a:r>
            <a:r>
              <a:rPr lang="ko-KR" altLang="en-US" sz="1400" b="1" spc="50" dirty="0" err="1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조건문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83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실습예제 </a:t>
            </a:r>
            <a:r>
              <a:rPr lang="en-US" altLang="ko-KR" dirty="0" smtClean="0"/>
              <a:t>3-19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34</a:t>
            </a:fld>
            <a:endParaRPr lang="en-US" altLang="ko-KR" dirty="0"/>
          </a:p>
        </p:txBody>
      </p:sp>
      <p:pic>
        <p:nvPicPr>
          <p:cNvPr id="26626" name="Picture 2" descr="L:\2013 09 backup\2012 03 16(금) 자바 저술\2013 10 28(월) 절대자바 강의자료 작성\Chapter03\실습예제3-19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00704"/>
            <a:ext cx="6354352" cy="559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44208" y="116632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3  </a:t>
            </a:r>
            <a:r>
              <a:rPr lang="ko-KR" altLang="en-US" sz="1400" b="1" spc="50" dirty="0" err="1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조건문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760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 종류와 우선순위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6524" y="1196752"/>
            <a:ext cx="8393947" cy="5328592"/>
          </a:xfrm>
        </p:spPr>
        <p:txBody>
          <a:bodyPr/>
          <a:lstStyle/>
          <a:p>
            <a:r>
              <a:rPr lang="ko-KR" altLang="en-US" dirty="0"/>
              <a:t>연산자 </a:t>
            </a:r>
            <a:r>
              <a:rPr lang="ko-KR" altLang="en-US" dirty="0" smtClean="0"/>
              <a:t>종류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피연산자의</a:t>
            </a:r>
            <a:r>
              <a:rPr lang="ko-KR" altLang="en-US" dirty="0" smtClean="0"/>
              <a:t> 수에 따른 구분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단항</a:t>
            </a:r>
            <a:r>
              <a:rPr lang="en-US" altLang="ko-KR" dirty="0" smtClean="0"/>
              <a:t>(unary operator), </a:t>
            </a:r>
            <a:r>
              <a:rPr lang="ko-KR" altLang="en-US" dirty="0" smtClean="0"/>
              <a:t>이항</a:t>
            </a:r>
            <a:r>
              <a:rPr lang="en-US" altLang="ko-KR" dirty="0" smtClean="0"/>
              <a:t>(binary operator), </a:t>
            </a:r>
            <a:r>
              <a:rPr lang="ko-KR" altLang="en-US" dirty="0" err="1" smtClean="0"/>
              <a:t>삼항</a:t>
            </a:r>
            <a:r>
              <a:rPr lang="ko-KR" altLang="en-US" dirty="0" smtClean="0"/>
              <a:t> 연산자</a:t>
            </a:r>
            <a:r>
              <a:rPr lang="en-US" altLang="ko-KR" dirty="0" smtClean="0"/>
              <a:t>(ternary operator)</a:t>
            </a:r>
            <a:endParaRPr lang="ko-KR" altLang="en-US" dirty="0" smtClean="0"/>
          </a:p>
          <a:p>
            <a:r>
              <a:rPr lang="ko-KR" altLang="en-US" dirty="0" smtClean="0"/>
              <a:t>우선순위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4</a:t>
            </a:fld>
            <a:endParaRPr lang="en-US" altLang="ko-KR" dirty="0"/>
          </a:p>
        </p:txBody>
      </p:sp>
      <p:pic>
        <p:nvPicPr>
          <p:cNvPr id="3074" name="Picture 2" descr="L:\2013 09 backup\2012 03 16(금) 자바 저술\2013 10 28(월) 절대자바 강의자료 작성\Chapter03\표3-1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492896"/>
            <a:ext cx="5112568" cy="408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40152" y="116632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1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연산자 개요 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449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5</a:t>
            </a:fld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0" y="2420888"/>
            <a:ext cx="9143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ko-KR" sz="48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2. </a:t>
            </a:r>
            <a:r>
              <a:rPr lang="ko-KR" altLang="en-US" sz="48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다양한 연산자</a:t>
            </a:r>
            <a:endParaRPr lang="ko-KR" altLang="en-US" sz="48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12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대입연산자 산술연산자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대입 </a:t>
            </a:r>
            <a:r>
              <a:rPr lang="ko-KR" altLang="en-US" dirty="0" smtClean="0"/>
              <a:t>연산자</a:t>
            </a:r>
            <a:r>
              <a:rPr lang="en-US" altLang="ko-KR" dirty="0" smtClean="0"/>
              <a:t>(assignment operator)</a:t>
            </a:r>
          </a:p>
          <a:p>
            <a:pPr lvl="1"/>
            <a:r>
              <a:rPr lang="ko-KR" altLang="en-US" dirty="0" smtClean="0"/>
              <a:t>연산자의 </a:t>
            </a:r>
            <a:r>
              <a:rPr lang="ko-KR" altLang="en-US" dirty="0"/>
              <a:t>오른쪽 값을 왼쪽 변수에 저장하는 </a:t>
            </a:r>
            <a:r>
              <a:rPr lang="ko-KR" altLang="en-US" dirty="0" smtClean="0"/>
              <a:t>연산자</a:t>
            </a:r>
            <a:endParaRPr lang="en-US" altLang="ko-KR" dirty="0"/>
          </a:p>
          <a:p>
            <a:pPr lvl="1"/>
            <a:r>
              <a:rPr lang="ko-KR" altLang="en-US" dirty="0"/>
              <a:t>대입 연산자의 왼쪽은 반드시 값을 저장할 수 있는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대입 </a:t>
            </a:r>
            <a:r>
              <a:rPr lang="ko-KR" altLang="en-US" dirty="0"/>
              <a:t>연산자는 </a:t>
            </a:r>
            <a:r>
              <a:rPr lang="ko-KR" altLang="en-US" dirty="0" smtClean="0"/>
              <a:t>할당 또는 </a:t>
            </a:r>
            <a:r>
              <a:rPr lang="ko-KR" altLang="en-US" dirty="0"/>
              <a:t>치환 </a:t>
            </a:r>
            <a:r>
              <a:rPr lang="ko-KR" altLang="en-US" dirty="0" smtClean="0"/>
              <a:t>연산자라고도 부름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산술연산자 </a:t>
            </a:r>
            <a:r>
              <a:rPr lang="en-US" altLang="ko-KR" dirty="0" smtClean="0"/>
              <a:t>+, -, *, /, %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6</a:t>
            </a:fld>
            <a:endParaRPr lang="en-US" altLang="ko-KR" dirty="0"/>
          </a:p>
        </p:txBody>
      </p:sp>
      <p:pic>
        <p:nvPicPr>
          <p:cNvPr id="4098" name="Picture 2" descr="L:\2013 09 backup\2012 03 16(금) 자바 저술\2013 10 28(월) 절대자바 강의자료 작성\Chapter03\표3-2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803375"/>
            <a:ext cx="5578864" cy="264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L:\2013 09 backup\2012 03 16(금) 자바 저술\2013 10 28(월) 절대자바 강의자료 작성\Chapter03\그림3-3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692398"/>
            <a:ext cx="4040266" cy="664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40152" y="116632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2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다양한 연산자  </a:t>
            </a:r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p74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421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축약 대입 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간결하게 </a:t>
            </a:r>
            <a:r>
              <a:rPr lang="en-US" altLang="ko-KR" dirty="0"/>
              <a:t>x += y</a:t>
            </a:r>
            <a:r>
              <a:rPr lang="ko-KR" altLang="en-US" dirty="0"/>
              <a:t>로 표현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대입 </a:t>
            </a:r>
            <a:r>
              <a:rPr lang="ko-KR" altLang="en-US" dirty="0" err="1"/>
              <a:t>연산식</a:t>
            </a:r>
            <a:r>
              <a:rPr lang="ko-KR" altLang="en-US" dirty="0"/>
              <a:t> </a:t>
            </a:r>
            <a:r>
              <a:rPr lang="en-US" altLang="ko-KR" dirty="0"/>
              <a:t>x = x + </a:t>
            </a:r>
            <a:r>
              <a:rPr lang="en-US" altLang="ko-KR" dirty="0" smtClean="0"/>
              <a:t>y</a:t>
            </a:r>
            <a:r>
              <a:rPr lang="ko-KR" altLang="en-US" dirty="0" smtClean="0"/>
              <a:t>의 표현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7</a:t>
            </a:fld>
            <a:endParaRPr lang="en-US" altLang="ko-KR" dirty="0"/>
          </a:p>
        </p:txBody>
      </p:sp>
      <p:pic>
        <p:nvPicPr>
          <p:cNvPr id="5122" name="Picture 2" descr="L:\2013 09 backup\2012 03 16(금) 자바 저술\2013 10 28(월) 절대자바 강의자료 작성\Chapter03\그림3-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343" y="2163886"/>
            <a:ext cx="3856833" cy="1481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L:\2013 09 backup\2012 03 16(금) 자바 저술\2013 10 28(월) 절대자바 강의자료 작성\Chapter03\표3-3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933056"/>
            <a:ext cx="3456384" cy="236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40152" y="116632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2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다양한 연산자 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810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증감 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증가 연산자 </a:t>
            </a:r>
            <a:r>
              <a:rPr lang="en-US" altLang="ko-KR" dirty="0" smtClean="0"/>
              <a:t>++</a:t>
            </a:r>
          </a:p>
          <a:p>
            <a:pPr lvl="1"/>
            <a:r>
              <a:rPr lang="ko-KR" altLang="en-US" dirty="0" smtClean="0"/>
              <a:t>변수 </a:t>
            </a:r>
            <a:r>
              <a:rPr lang="ko-KR" altLang="en-US" dirty="0"/>
              <a:t>값을 </a:t>
            </a:r>
            <a:r>
              <a:rPr lang="en-US" altLang="ko-KR" dirty="0"/>
              <a:t>1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</a:t>
            </a:r>
            <a:r>
              <a:rPr lang="en-US" altLang="ko-KR" dirty="0"/>
              <a:t>++</a:t>
            </a:r>
            <a:r>
              <a:rPr lang="ko-KR" altLang="en-US" dirty="0"/>
              <a:t>와 </a:t>
            </a:r>
            <a:r>
              <a:rPr lang="en-US" altLang="ko-KR" dirty="0"/>
              <a:t>++n</a:t>
            </a:r>
            <a:r>
              <a:rPr lang="ko-KR" altLang="en-US" dirty="0"/>
              <a:t>은 </a:t>
            </a:r>
            <a:r>
              <a:rPr lang="ko-KR" altLang="en-US" dirty="0" smtClean="0"/>
              <a:t>모두 </a:t>
            </a:r>
            <a:r>
              <a:rPr lang="en-US" altLang="ko-KR" dirty="0" smtClean="0"/>
              <a:t>n=n+1</a:t>
            </a:r>
            <a:r>
              <a:rPr lang="ko-KR" altLang="en-US" dirty="0"/>
              <a:t>의 기능을 수행</a:t>
            </a:r>
            <a:endParaRPr lang="en-US" altLang="ko-KR" dirty="0" smtClean="0"/>
          </a:p>
          <a:p>
            <a:r>
              <a:rPr lang="ko-KR" altLang="en-US" dirty="0" smtClean="0"/>
              <a:t>감소 연산자 </a:t>
            </a:r>
            <a:r>
              <a:rPr lang="en-US" altLang="ko-KR" dirty="0" smtClean="0"/>
              <a:t>--</a:t>
            </a:r>
            <a:r>
              <a:rPr lang="ko-KR" altLang="en-US" dirty="0" smtClean="0"/>
              <a:t>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 </a:t>
            </a:r>
            <a:r>
              <a:rPr lang="ko-KR" altLang="en-US" dirty="0"/>
              <a:t>감소시키는 기능을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마찬가지로 </a:t>
            </a:r>
            <a:r>
              <a:rPr lang="en-US" altLang="ko-KR" dirty="0"/>
              <a:t>n--</a:t>
            </a:r>
            <a:r>
              <a:rPr lang="ko-KR" altLang="en-US" dirty="0"/>
              <a:t>와 </a:t>
            </a:r>
            <a:r>
              <a:rPr lang="en-US" altLang="ko-KR" dirty="0"/>
              <a:t>--n</a:t>
            </a:r>
            <a:r>
              <a:rPr lang="ko-KR" altLang="en-US" dirty="0"/>
              <a:t>은 </a:t>
            </a:r>
            <a:r>
              <a:rPr lang="en-US" altLang="ko-KR" dirty="0" smtClean="0"/>
              <a:t>n=n-1</a:t>
            </a:r>
            <a:r>
              <a:rPr lang="ko-KR" altLang="en-US" dirty="0" smtClean="0"/>
              <a:t>의 </a:t>
            </a:r>
            <a:r>
              <a:rPr lang="ko-KR" altLang="en-US" dirty="0"/>
              <a:t>기능을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r>
              <a:rPr lang="ko-KR" altLang="en-US" dirty="0" smtClean="0"/>
              <a:t>전위</a:t>
            </a:r>
            <a:r>
              <a:rPr lang="en-US" altLang="ko-KR" dirty="0" smtClean="0"/>
              <a:t>: ++n, --n</a:t>
            </a:r>
          </a:p>
          <a:p>
            <a:pPr lvl="1"/>
            <a:r>
              <a:rPr lang="ko-KR" altLang="en-US" dirty="0" smtClean="0"/>
              <a:t>연산의 결과 값은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 </a:t>
            </a:r>
            <a:r>
              <a:rPr lang="ko-KR" altLang="en-US" dirty="0" smtClean="0"/>
              <a:t>증가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감소된 값 </a:t>
            </a:r>
            <a:endParaRPr lang="en-US" altLang="ko-KR" dirty="0" smtClean="0"/>
          </a:p>
          <a:p>
            <a:r>
              <a:rPr lang="ko-KR" altLang="en-US" dirty="0" smtClean="0"/>
              <a:t>후위</a:t>
            </a:r>
            <a:r>
              <a:rPr lang="en-US" altLang="ko-KR" dirty="0"/>
              <a:t>: </a:t>
            </a:r>
            <a:r>
              <a:rPr lang="en-US" altLang="ko-KR" dirty="0" smtClean="0"/>
              <a:t>n++, n--</a:t>
            </a:r>
            <a:endParaRPr lang="en-US" altLang="ko-KR" dirty="0"/>
          </a:p>
          <a:p>
            <a:pPr lvl="1"/>
            <a:r>
              <a:rPr lang="ko-KR" altLang="en-US" dirty="0"/>
              <a:t>연산의 결과 </a:t>
            </a:r>
            <a:r>
              <a:rPr lang="ko-KR" altLang="en-US" dirty="0" smtClean="0"/>
              <a:t>값은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 </a:t>
            </a:r>
            <a:r>
              <a:rPr lang="ko-KR" altLang="en-US" dirty="0"/>
              <a:t>증가</a:t>
            </a:r>
            <a:r>
              <a:rPr lang="en-US" altLang="ko-KR" dirty="0"/>
              <a:t>/</a:t>
            </a:r>
            <a:r>
              <a:rPr lang="ko-KR" altLang="en-US" dirty="0" smtClean="0"/>
              <a:t>감소되기 이전 </a:t>
            </a:r>
            <a:r>
              <a:rPr lang="ko-KR" altLang="en-US" dirty="0"/>
              <a:t>값 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8</a:t>
            </a:fld>
            <a:endParaRPr lang="en-US" altLang="ko-KR" dirty="0"/>
          </a:p>
        </p:txBody>
      </p:sp>
      <p:pic>
        <p:nvPicPr>
          <p:cNvPr id="6146" name="Picture 2" descr="L:\2013 09 backup\2012 03 16(금) 자바 저술\2013 10 28(월) 절대자바 강의자료 작성\Chapter03\표3-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933031"/>
            <a:ext cx="45910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40152" y="116632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2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다양한 연산자 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191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조건 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조건 </a:t>
            </a:r>
            <a:r>
              <a:rPr lang="ko-KR" altLang="en-US" dirty="0" smtClean="0"/>
              <a:t>연산자</a:t>
            </a:r>
            <a:r>
              <a:rPr lang="en-US" altLang="ko-KR" dirty="0" smtClean="0"/>
              <a:t>(conditional operator)</a:t>
            </a:r>
          </a:p>
          <a:p>
            <a:pPr lvl="1"/>
            <a:r>
              <a:rPr lang="ko-KR" altLang="en-US" dirty="0" smtClean="0"/>
              <a:t>조건의 </a:t>
            </a:r>
            <a:r>
              <a:rPr lang="ko-KR" altLang="en-US" dirty="0"/>
              <a:t>논리 값에 따라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ko-KR" altLang="en-US" dirty="0" err="1"/>
              <a:t>피연산자</a:t>
            </a:r>
            <a:r>
              <a:rPr lang="ko-KR" altLang="en-US" dirty="0"/>
              <a:t> 중 하나가 결과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유일한 </a:t>
            </a:r>
            <a:r>
              <a:rPr lang="ko-KR" altLang="en-US" dirty="0" err="1"/>
              <a:t>삼항</a:t>
            </a:r>
            <a:r>
              <a:rPr lang="ko-KR" altLang="en-US" dirty="0"/>
              <a:t>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3D238-DD87-44D5-950F-1780A39DE334}" type="slidenum">
              <a:rPr lang="ko-KR" altLang="en-US" smtClean="0"/>
              <a:pPr/>
              <a:t>9</a:t>
            </a:fld>
            <a:endParaRPr lang="en-US" altLang="ko-KR" dirty="0"/>
          </a:p>
        </p:txBody>
      </p:sp>
      <p:pic>
        <p:nvPicPr>
          <p:cNvPr id="7171" name="Picture 3" descr="L:\2013 09 backup\2012 03 16(금) 자바 저술\2013 10 28(월) 절대자바 강의자료 작성\Chapter03\그림3-5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348880"/>
            <a:ext cx="3960440" cy="2375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93504" y="5091609"/>
            <a:ext cx="6046848" cy="8576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ko-KR" dirty="0" smtClean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String </a:t>
            </a:r>
            <a:r>
              <a:rPr lang="en-US" altLang="ko-KR" dirty="0" err="1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str</a:t>
            </a:r>
            <a:r>
              <a:rPr lang="en-US" altLang="ko-KR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 = (point%2 == 0) ? </a:t>
            </a:r>
            <a:r>
              <a:rPr lang="en-US" altLang="ko-KR" dirty="0">
                <a:solidFill>
                  <a:srgbClr val="2A00FF"/>
                </a:solidFill>
                <a:latin typeface="Consolas"/>
                <a:ea typeface="맑은 고딕"/>
                <a:cs typeface="Georgia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맑은 고딕"/>
                <a:ea typeface="맑은 고딕"/>
                <a:cs typeface="Consolas"/>
              </a:rPr>
              <a:t>짝수</a:t>
            </a:r>
            <a:r>
              <a:rPr lang="en-US" altLang="ko-KR" dirty="0">
                <a:solidFill>
                  <a:srgbClr val="2A00FF"/>
                </a:solidFill>
                <a:latin typeface="Consolas"/>
                <a:ea typeface="맑은 고딕"/>
                <a:cs typeface="Georgia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 : </a:t>
            </a:r>
            <a:r>
              <a:rPr lang="en-US" altLang="ko-KR" dirty="0">
                <a:solidFill>
                  <a:srgbClr val="2A00FF"/>
                </a:solidFill>
                <a:latin typeface="Consolas"/>
                <a:ea typeface="맑은 고딕"/>
                <a:cs typeface="Georgia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맑은 고딕"/>
                <a:ea typeface="맑은 고딕"/>
                <a:cs typeface="Consolas"/>
              </a:rPr>
              <a:t>홀수</a:t>
            </a:r>
            <a:r>
              <a:rPr lang="en-US" altLang="ko-KR" dirty="0">
                <a:solidFill>
                  <a:srgbClr val="2A00FF"/>
                </a:solidFill>
                <a:latin typeface="Consolas"/>
                <a:ea typeface="맑은 고딕"/>
                <a:cs typeface="Georgia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 ;</a:t>
            </a:r>
            <a:endParaRPr lang="ko-KR" altLang="ko-KR" dirty="0">
              <a:latin typeface="Georgia"/>
              <a:ea typeface="맑은 고딕"/>
              <a:cs typeface="Georgia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ko-KR" b="1" dirty="0" smtClean="0">
                <a:solidFill>
                  <a:srgbClr val="7F0055"/>
                </a:solidFill>
                <a:latin typeface="Consolas"/>
                <a:ea typeface="맑은 고딕"/>
                <a:cs typeface="Georgia"/>
              </a:rPr>
              <a:t>double</a:t>
            </a:r>
            <a:r>
              <a:rPr lang="en-US" altLang="ko-KR" dirty="0" smtClean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max = (x &gt; y) ? x : y </a:t>
            </a:r>
            <a:r>
              <a:rPr lang="en-US" altLang="ko-KR" dirty="0" smtClean="0">
                <a:solidFill>
                  <a:srgbClr val="000000"/>
                </a:solidFill>
                <a:latin typeface="Consolas"/>
                <a:ea typeface="맑은 고딕"/>
                <a:cs typeface="Georgia"/>
              </a:rPr>
              <a:t>;</a:t>
            </a:r>
            <a:endParaRPr lang="ko-KR" altLang="ko-KR" dirty="0">
              <a:latin typeface="Georgia"/>
              <a:ea typeface="맑은 고딕"/>
              <a:cs typeface="Georgi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0152" y="116632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Section 2  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bg1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다양한 연산자 </a:t>
            </a:r>
            <a:endParaRPr lang="ko-KR" altLang="en-US" sz="1400" b="1" spc="50" dirty="0">
              <a:ln w="11430"/>
              <a:gradFill>
                <a:gsLst>
                  <a:gs pos="25000">
                    <a:schemeClr val="bg1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507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6TGp_window_light">
  <a:themeElements>
    <a:clrScheme name="Default Design 3">
      <a:dk1>
        <a:srgbClr val="000000"/>
      </a:dk1>
      <a:lt1>
        <a:srgbClr val="FFFFFF"/>
      </a:lt1>
      <a:dk2>
        <a:srgbClr val="003366"/>
      </a:dk2>
      <a:lt2>
        <a:srgbClr val="C0C0C0"/>
      </a:lt2>
      <a:accent1>
        <a:srgbClr val="4EA7EA"/>
      </a:accent1>
      <a:accent2>
        <a:srgbClr val="93C052"/>
      </a:accent2>
      <a:accent3>
        <a:srgbClr val="FFFFFF"/>
      </a:accent3>
      <a:accent4>
        <a:srgbClr val="000000"/>
      </a:accent4>
      <a:accent5>
        <a:srgbClr val="B2D0F3"/>
      </a:accent5>
      <a:accent6>
        <a:srgbClr val="85AE49"/>
      </a:accent6>
      <a:hlink>
        <a:srgbClr val="9999FF"/>
      </a:hlink>
      <a:folHlink>
        <a:srgbClr val="855ADA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193583"/>
        </a:dk2>
        <a:lt2>
          <a:srgbClr val="C0C0C0"/>
        </a:lt2>
        <a:accent1>
          <a:srgbClr val="E46C22"/>
        </a:accent1>
        <a:accent2>
          <a:srgbClr val="14CAEE"/>
        </a:accent2>
        <a:accent3>
          <a:srgbClr val="FFFFFF"/>
        </a:accent3>
        <a:accent4>
          <a:srgbClr val="000000"/>
        </a:accent4>
        <a:accent5>
          <a:srgbClr val="EFBAAB"/>
        </a:accent5>
        <a:accent6>
          <a:srgbClr val="11B7D8"/>
        </a:accent6>
        <a:hlink>
          <a:srgbClr val="6A6AE2"/>
        </a:hlink>
        <a:folHlink>
          <a:srgbClr val="66A44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3366"/>
        </a:dk2>
        <a:lt2>
          <a:srgbClr val="C0C0C0"/>
        </a:lt2>
        <a:accent1>
          <a:srgbClr val="76CA2A"/>
        </a:accent1>
        <a:accent2>
          <a:srgbClr val="E5772D"/>
        </a:accent2>
        <a:accent3>
          <a:srgbClr val="FFFFFF"/>
        </a:accent3>
        <a:accent4>
          <a:srgbClr val="000000"/>
        </a:accent4>
        <a:accent5>
          <a:srgbClr val="BDE1AC"/>
        </a:accent5>
        <a:accent6>
          <a:srgbClr val="CF6B28"/>
        </a:accent6>
        <a:hlink>
          <a:srgbClr val="1A50B2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3366"/>
        </a:dk2>
        <a:lt2>
          <a:srgbClr val="C0C0C0"/>
        </a:lt2>
        <a:accent1>
          <a:srgbClr val="4EA7EA"/>
        </a:accent1>
        <a:accent2>
          <a:srgbClr val="93C052"/>
        </a:accent2>
        <a:accent3>
          <a:srgbClr val="FFFFFF"/>
        </a:accent3>
        <a:accent4>
          <a:srgbClr val="000000"/>
        </a:accent4>
        <a:accent5>
          <a:srgbClr val="B2D0F3"/>
        </a:accent5>
        <a:accent6>
          <a:srgbClr val="85AE49"/>
        </a:accent6>
        <a:hlink>
          <a:srgbClr val="9999FF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206TGp_window_light</Template>
  <TotalTime>6168</TotalTime>
  <Words>1083</Words>
  <Application>Microsoft Office PowerPoint</Application>
  <PresentationFormat>화면 슬라이드 쇼(4:3)</PresentationFormat>
  <Paragraphs>283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HY견명조</vt:lpstr>
      <vt:lpstr>HY얕은샘물M</vt:lpstr>
      <vt:lpstr>HY중고딕</vt:lpstr>
      <vt:lpstr>굴림</vt:lpstr>
      <vt:lpstr>맑은 고딕</vt:lpstr>
      <vt:lpstr>Arial</vt:lpstr>
      <vt:lpstr>Consolas</vt:lpstr>
      <vt:lpstr>Georgia</vt:lpstr>
      <vt:lpstr>Wingdings</vt:lpstr>
      <vt:lpstr>206TGp_window_light</vt:lpstr>
      <vt:lpstr>연산자와 조건</vt:lpstr>
      <vt:lpstr>PowerPoint 프레젠테이션</vt:lpstr>
      <vt:lpstr>표현식과 평가</vt:lpstr>
      <vt:lpstr>연산자 종류와 우선순위</vt:lpstr>
      <vt:lpstr>PowerPoint 프레젠테이션</vt:lpstr>
      <vt:lpstr>대입연산자 산술연산자</vt:lpstr>
      <vt:lpstr>축약 대입 연산자</vt:lpstr>
      <vt:lpstr>증감 연산자</vt:lpstr>
      <vt:lpstr>조건 연산자</vt:lpstr>
      <vt:lpstr>조건 연산자 예제</vt:lpstr>
      <vt:lpstr>논리 연산자</vt:lpstr>
      <vt:lpstr>논리 연산자 예제</vt:lpstr>
      <vt:lpstr>비트 논리 연산자</vt:lpstr>
      <vt:lpstr>보수 연산자</vt:lpstr>
      <vt:lpstr>비트 이동 연산자</vt:lpstr>
      <vt:lpstr>비트 축약 대입 연산자</vt:lpstr>
      <vt:lpstr>비트 축약 대입 연산자</vt:lpstr>
      <vt:lpstr>음수의 표현과 비트 마스크</vt:lpstr>
      <vt:lpstr>비트 마스크 예제 </vt:lpstr>
      <vt:lpstr>형변환 연산자(1)</vt:lpstr>
      <vt:lpstr>형변환 연산자(2)</vt:lpstr>
      <vt:lpstr>형변환 실습예제</vt:lpstr>
      <vt:lpstr>연산자 우선순위</vt:lpstr>
      <vt:lpstr>PowerPoint 프레젠테이션</vt:lpstr>
      <vt:lpstr>간단한 if</vt:lpstr>
      <vt:lpstr>조건에 따른 2가지 선택 if else</vt:lpstr>
      <vt:lpstr>계속된 조건 if else if else</vt:lpstr>
      <vt:lpstr>중첩된 if</vt:lpstr>
      <vt:lpstr>다양한 경로를 표현하는 switch</vt:lpstr>
      <vt:lpstr>실습예제 3-17</vt:lpstr>
      <vt:lpstr>switch의 break </vt:lpstr>
      <vt:lpstr>실습예제 3-18</vt:lpstr>
      <vt:lpstr>문자와 문자열을 지원하는 switch</vt:lpstr>
      <vt:lpstr>실습예제 3-19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강환수</dc:creator>
  <cp:lastModifiedBy>HP</cp:lastModifiedBy>
  <cp:revision>82</cp:revision>
  <dcterms:created xsi:type="dcterms:W3CDTF">2011-07-02T09:05:44Z</dcterms:created>
  <dcterms:modified xsi:type="dcterms:W3CDTF">2017-03-28T09:51:31Z</dcterms:modified>
</cp:coreProperties>
</file>